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rlow Bold Bold" panose="020B0604020202020204" charset="0"/>
      <p:regular r:id="rId20"/>
    </p:embeddedFont>
    <p:embeddedFont>
      <p:font typeface="Clear Sans Regular" panose="020B0604020202020204" charset="0"/>
      <p:regular r:id="rId21"/>
    </p:embeddedFont>
    <p:embeddedFont>
      <p:font typeface="Open Sans" panose="020B0604020202020204" charset="0"/>
      <p:regular r:id="rId22"/>
    </p:embeddedFont>
    <p:embeddedFont>
      <p:font typeface="Open Sans Extra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853107"/>
            <a:ext cx="9085212" cy="605302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558105" y="5879619"/>
            <a:ext cx="1378219" cy="1842666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93219" cy="694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9202" t="8349" r="29863"/>
          <a:stretch>
            <a:fillRect/>
          </a:stretch>
        </p:blipFill>
        <p:spPr>
          <a:xfrm>
            <a:off x="12053152" y="6646434"/>
            <a:ext cx="2432371" cy="28591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066904" y="2702740"/>
            <a:ext cx="7951409" cy="5019545"/>
            <a:chOff x="0" y="76200"/>
            <a:chExt cx="10601878" cy="6692726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0601878" cy="4445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10"/>
                </a:lnSpc>
              </a:pPr>
              <a:r>
                <a:rPr lang="en-US" sz="6200" spc="-62" dirty="0" smtClean="0">
                  <a:solidFill>
                    <a:srgbClr val="DD4F4F"/>
                  </a:solidFill>
                  <a:latin typeface="Archivo Black Bold"/>
                </a:rPr>
                <a:t>K</a:t>
              </a:r>
              <a:r>
                <a:rPr lang="pl-PL" sz="6200" spc="-62" dirty="0" smtClean="0">
                  <a:solidFill>
                    <a:srgbClr val="DD4F4F"/>
                  </a:solidFill>
                  <a:latin typeface="Archivo Black Bold"/>
                </a:rPr>
                <a:t>ako </a:t>
              </a:r>
              <a:r>
                <a:rPr lang="pl-PL" sz="6200" spc="-62" dirty="0">
                  <a:solidFill>
                    <a:srgbClr val="DD4F4F"/>
                  </a:solidFill>
                  <a:latin typeface="Archivo Black Bold"/>
                </a:rPr>
                <a:t>financijska pismenost utječe na financijsku spremnost za mirovinu?</a:t>
              </a:r>
              <a:endParaRPr lang="en-US" sz="6200" spc="-62" dirty="0">
                <a:solidFill>
                  <a:srgbClr val="DD4F4F"/>
                </a:solidFill>
                <a:latin typeface="Archivo Black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061258"/>
              <a:ext cx="10601878" cy="70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4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906000" y="506730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8" name="TextBox 8"/>
          <p:cNvSpPr txBox="1"/>
          <p:nvPr/>
        </p:nvSpPr>
        <p:spPr>
          <a:xfrm>
            <a:off x="531338" y="981075"/>
            <a:ext cx="16993781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559"/>
              </a:lnSpc>
              <a:spcBef>
                <a:spcPct val="0"/>
              </a:spcBef>
            </a:pPr>
            <a:r>
              <a:rPr lang="hr-HR" sz="6000" spc="-60" dirty="0" smtClean="0">
                <a:solidFill>
                  <a:srgbClr val="DD4F4F"/>
                </a:solidFill>
                <a:latin typeface="Barlow Bold Bold"/>
              </a:rPr>
              <a:t>Prema brojnim istraživanjima osobe starije životne dobi sve su češće žrtve financijskih prijevara</a:t>
            </a:r>
            <a:endParaRPr lang="hr-HR" sz="6000" spc="-60" dirty="0">
              <a:solidFill>
                <a:srgbClr val="DD4F4F"/>
              </a:solidFill>
              <a:latin typeface="Barlow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33693" y="4878369"/>
            <a:ext cx="7021353" cy="3734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Iako su osobe pred mirovinom i u mirovini prilično oprezne oko davanja osobnih podataka te ulaganja na nagovor preko telefona ili društvenih mreža, čak 8 % ispitanika ipak je bilo žrtvom neke financijske prijevare. </a:t>
            </a:r>
          </a:p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91765" y="9360471"/>
            <a:ext cx="1450666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Izvor: Hanfa</a:t>
            </a:r>
            <a:endParaRPr lang="hr-HR" sz="15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32087" y="3663775"/>
            <a:ext cx="365060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hr-HR" sz="2000" spc="-20" dirty="0" smtClean="0">
                <a:solidFill>
                  <a:srgbClr val="DD4F4F"/>
                </a:solidFill>
                <a:latin typeface="Open Sans"/>
              </a:rPr>
              <a:t>Slika 5. </a:t>
            </a:r>
            <a:r>
              <a:rPr lang="hr-HR" sz="2000" spc="-20" dirty="0" smtClean="0">
                <a:solidFill>
                  <a:srgbClr val="DD4F4F"/>
                </a:solidFill>
                <a:latin typeface="Open Sans"/>
              </a:rPr>
              <a:t>Sklonost prijevarama </a:t>
            </a:r>
            <a:endParaRPr lang="hr-HR" sz="2000" spc="-20" dirty="0" smtClean="0">
              <a:solidFill>
                <a:srgbClr val="DD4F4F"/>
              </a:solidFill>
              <a:latin typeface="Open Sans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hr-HR" sz="2000" spc="-2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7" y="4216226"/>
            <a:ext cx="8534461" cy="505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90" y="3815184"/>
            <a:ext cx="5035688" cy="601632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733509" y="384048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6" name="AutoShape 6"/>
          <p:cNvSpPr/>
          <p:nvPr/>
        </p:nvSpPr>
        <p:spPr>
          <a:xfrm>
            <a:off x="9734030" y="603885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9" name="TextBox 9"/>
          <p:cNvSpPr txBox="1"/>
          <p:nvPr/>
        </p:nvSpPr>
        <p:spPr>
          <a:xfrm>
            <a:off x="531338" y="981075"/>
            <a:ext cx="16993781" cy="283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hr-HR" sz="6000" spc="-60" dirty="0" smtClean="0">
                <a:solidFill>
                  <a:srgbClr val="DD4F4F"/>
                </a:solidFill>
                <a:latin typeface="Barlow Bold Bold"/>
              </a:rPr>
              <a:t>Važno upozoravati i informirati građane o vrstama i oblicima prijevara te znakovima koji na njih ukazuju</a:t>
            </a:r>
            <a:endParaRPr lang="hr-HR" sz="6000" spc="-60" dirty="0">
              <a:solidFill>
                <a:srgbClr val="DD4F4F"/>
              </a:solidFill>
              <a:latin typeface="Barlow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34316" y="3687668"/>
            <a:ext cx="755475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Hanfa je do sada objavila niz upozorenja i edukativnih materijala povezanih s financijskim prijevarama</a:t>
            </a:r>
          </a:p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15600" y="5842104"/>
            <a:ext cx="6791872" cy="42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Građane je važno informirati i o tome kome se mogu obratiti u slučaju da su bili žrtvom financijske prijevare ili su imali prijepore s društvima s obzirom na to da više od polovice ispitanika nije sigurno kome treba podnijeti žalbu u slučaju prijepora s institucijom koja im pruža neku financijsku uslugu.  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25058" y="222014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6" name="TextBox 6"/>
          <p:cNvSpPr txBox="1"/>
          <p:nvPr/>
        </p:nvSpPr>
        <p:spPr>
          <a:xfrm>
            <a:off x="1193611" y="2047225"/>
            <a:ext cx="16230600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Vrijeme koje provodimo u mirovini relativno je dugo (u Hrvatskoj oko 21,3 godine), zbog čega je nužno što ranije započeti sa štednjom za budućnost.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561" y="3314700"/>
            <a:ext cx="10287000" cy="68277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25058" y="222014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6" name="TextBox 6"/>
          <p:cNvSpPr txBox="1"/>
          <p:nvPr/>
        </p:nvSpPr>
        <p:spPr>
          <a:xfrm>
            <a:off x="1193611" y="2047225"/>
            <a:ext cx="1709438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Edukacija o mirovini važna je stoga za sve dobne skupine, mlade koji tek planiraju početi štedjeti za mirovinu, kao i osobe koje se upravo spremaju u mirovinu, s obzirom na to da je izbor vrste i oblika isplate mirovina poprilično složen. 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35576" y="6594664"/>
            <a:ext cx="403282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smtClean="0">
                <a:solidFill>
                  <a:srgbClr val="FFFFFF"/>
                </a:solidFill>
                <a:latin typeface="Open Sans Extra Bold"/>
              </a:rPr>
              <a:t>ŽALBA</a:t>
            </a:r>
            <a:endParaRPr lang="en-US" sz="9000" dirty="0">
              <a:solidFill>
                <a:srgbClr val="FFFFFF"/>
              </a:solidFill>
              <a:latin typeface="Open Sans Extra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298931"/>
            <a:ext cx="16032570" cy="3748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8272719" y="3661978"/>
            <a:ext cx="1412668" cy="1660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5168296" y="1701079"/>
            <a:ext cx="7951409" cy="5973392"/>
            <a:chOff x="0" y="0"/>
            <a:chExt cx="10601878" cy="7964523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0601878" cy="4450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0"/>
                </a:lnSpc>
              </a:pPr>
              <a:endParaRPr/>
            </a:p>
            <a:p>
              <a:pPr algn="ctr">
                <a:lnSpc>
                  <a:spcPts val="6510"/>
                </a:lnSpc>
              </a:pPr>
              <a:r>
                <a:rPr lang="en-US" sz="6200" spc="-62">
                  <a:solidFill>
                    <a:srgbClr val="DD4F4F"/>
                  </a:solidFill>
                  <a:latin typeface="Archivo Black Bold"/>
                </a:rPr>
                <a:t>Hvala na pažnji! </a:t>
              </a:r>
            </a:p>
            <a:p>
              <a:pPr algn="ctr">
                <a:lnSpc>
                  <a:spcPts val="6510"/>
                </a:lnSpc>
              </a:pPr>
              <a:endParaRPr lang="en-US" sz="6200" spc="-62">
                <a:solidFill>
                  <a:srgbClr val="DD4F4F"/>
                </a:solidFill>
                <a:latin typeface="Archivo Black Bold"/>
              </a:endParaRPr>
            </a:p>
            <a:p>
              <a:pPr algn="ctr">
                <a:lnSpc>
                  <a:spcPts val="6510"/>
                </a:lnSpc>
              </a:pPr>
              <a:endParaRPr lang="en-US" sz="6200" spc="-62">
                <a:solidFill>
                  <a:srgbClr val="DD4F4F"/>
                </a:solidFill>
                <a:latin typeface="Archivo Black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969058"/>
              <a:ext cx="10601878" cy="2995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3"/>
                </a:lnSpc>
              </a:pPr>
              <a:r>
                <a:rPr lang="en-US" sz="3199" spc="-31">
                  <a:solidFill>
                    <a:srgbClr val="111717"/>
                  </a:solidFill>
                  <a:latin typeface="Clear Sans Regular"/>
                </a:rPr>
                <a:t>Za više informacija posjetite </a:t>
              </a:r>
            </a:p>
            <a:p>
              <a:pPr algn="ctr">
                <a:lnSpc>
                  <a:spcPts val="4543"/>
                </a:lnSpc>
              </a:pPr>
              <a:r>
                <a:rPr lang="en-US" sz="3199" spc="-31">
                  <a:solidFill>
                    <a:srgbClr val="111717"/>
                  </a:solidFill>
                  <a:latin typeface="Clear Sans Regular"/>
                </a:rPr>
                <a:t>www.hanfa.hr </a:t>
              </a:r>
            </a:p>
            <a:p>
              <a:pPr algn="ctr">
                <a:lnSpc>
                  <a:spcPts val="4543"/>
                </a:lnSpc>
              </a:pPr>
              <a:r>
                <a:rPr lang="en-US" sz="3199" spc="-31">
                  <a:solidFill>
                    <a:srgbClr val="111717"/>
                  </a:solidFill>
                  <a:latin typeface="Clear Sans Regular"/>
                </a:rPr>
                <a:t>ili</a:t>
              </a:r>
            </a:p>
            <a:p>
              <a:pPr marL="0" lvl="0" indent="0" algn="ctr">
                <a:lnSpc>
                  <a:spcPts val="4544"/>
                </a:lnSpc>
              </a:pPr>
              <a:r>
                <a:rPr lang="en-US" sz="3200" spc="-32">
                  <a:solidFill>
                    <a:srgbClr val="111717"/>
                  </a:solidFill>
                  <a:latin typeface="Clear Sans Regular"/>
                </a:rPr>
                <a:t>www.novaczasutra.hr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57200" y="476850"/>
            <a:ext cx="16687800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6000" spc="-80" dirty="0">
                <a:solidFill>
                  <a:srgbClr val="DD4F4F"/>
                </a:solidFill>
                <a:latin typeface="Barlow Bold Bold"/>
              </a:rPr>
              <a:t>I</a:t>
            </a:r>
            <a:r>
              <a:rPr lang="pl-PL" sz="6000" spc="-80" dirty="0" smtClean="0">
                <a:solidFill>
                  <a:srgbClr val="DD4F4F"/>
                </a:solidFill>
                <a:latin typeface="Barlow Bold Bold"/>
              </a:rPr>
              <a:t>spitanici </a:t>
            </a:r>
            <a:r>
              <a:rPr lang="pl-PL" sz="6000" spc="-80" dirty="0">
                <a:solidFill>
                  <a:srgbClr val="DD4F4F"/>
                </a:solidFill>
                <a:latin typeface="Barlow Bold Bold"/>
              </a:rPr>
              <a:t>u prosjeku dali točan, odnosno poželjan odgovor na ukupno 61 % postavljenih pitanja</a:t>
            </a:r>
            <a:endParaRPr lang="en-US" sz="6000" spc="-80" dirty="0">
              <a:solidFill>
                <a:srgbClr val="DD4F4F"/>
              </a:solidFill>
              <a:latin typeface="Barlow 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120181" y="527085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8" name="AutoShape 8"/>
          <p:cNvSpPr/>
          <p:nvPr/>
        </p:nvSpPr>
        <p:spPr>
          <a:xfrm>
            <a:off x="10120181" y="7259059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9" name="TextBox 9"/>
          <p:cNvSpPr txBox="1"/>
          <p:nvPr/>
        </p:nvSpPr>
        <p:spPr>
          <a:xfrm>
            <a:off x="11063174" y="5086350"/>
            <a:ext cx="679187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Hanfa provela istraživanje financijske pismenosti osoba u dobi od 50 do 65 godina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54830" y="7201791"/>
            <a:ext cx="700856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financijska pismenosti građana u dobi do 65 godina porasla je </a:t>
            </a: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za 2 postotna boda u odnosu na financijsku pismenost svih punoljetnih građana Hrvatske prema ispitivanju OECD-a iz 2019. godine.</a:t>
            </a:r>
            <a:endParaRPr lang="hr-HR" sz="3000" spc="-3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3401" y="4181418"/>
            <a:ext cx="599643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DD4F4F"/>
                </a:solidFill>
                <a:latin typeface="Open Sans"/>
              </a:rPr>
              <a:t>Slika 1. </a:t>
            </a:r>
            <a:r>
              <a:rPr lang="hr-HR" sz="2000" dirty="0" smtClean="0">
                <a:solidFill>
                  <a:srgbClr val="DD4F4F"/>
                </a:solidFill>
                <a:latin typeface="Open Sans"/>
              </a:rPr>
              <a:t>Usporedba komponenti financijske pismenosti </a:t>
            </a:r>
            <a:endParaRPr lang="hr-HR" sz="2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48600" y="9371498"/>
            <a:ext cx="1868841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Izvor: Hanfa</a:t>
            </a:r>
            <a:endParaRPr lang="hr-HR" sz="150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69" y="5009603"/>
            <a:ext cx="6697666" cy="46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95775" y="9378991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397305" y="913287"/>
            <a:ext cx="17566086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8000" spc="-80" dirty="0" err="1">
                <a:solidFill>
                  <a:srgbClr val="DD4F4F"/>
                </a:solidFill>
                <a:latin typeface="Barlow Bold Bold"/>
              </a:rPr>
              <a:t>Čak</a:t>
            </a: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8000" spc="-80" dirty="0" err="1">
                <a:solidFill>
                  <a:srgbClr val="DD4F4F"/>
                </a:solidFill>
                <a:latin typeface="Barlow Bold Bold"/>
              </a:rPr>
              <a:t>trećina</a:t>
            </a: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8000" spc="-80" dirty="0" err="1">
                <a:solidFill>
                  <a:srgbClr val="DD4F4F"/>
                </a:solidFill>
                <a:latin typeface="Barlow Bold Bold"/>
              </a:rPr>
              <a:t>ispitanika</a:t>
            </a: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8000" spc="-80" dirty="0" smtClean="0">
                <a:solidFill>
                  <a:srgbClr val="DD4F4F"/>
                </a:solidFill>
                <a:latin typeface="Barlow Bold Bold"/>
              </a:rPr>
              <a:t>u </a:t>
            </a:r>
            <a:r>
              <a:rPr lang="en-US" sz="8000" spc="-80" dirty="0" err="1">
                <a:solidFill>
                  <a:srgbClr val="DD4F4F"/>
                </a:solidFill>
                <a:latin typeface="Barlow Bold Bold"/>
              </a:rPr>
              <a:t>dobi</a:t>
            </a: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od 50 do 65 </a:t>
            </a:r>
            <a:r>
              <a:rPr lang="en-US" sz="8000" spc="-80" dirty="0" err="1">
                <a:solidFill>
                  <a:srgbClr val="DD4F4F"/>
                </a:solidFill>
                <a:latin typeface="Barlow Bold Bold"/>
              </a:rPr>
              <a:t>godina</a:t>
            </a:r>
            <a:r>
              <a:rPr lang="en-US" sz="80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8000" spc="-80" dirty="0" smtClean="0">
                <a:solidFill>
                  <a:srgbClr val="DD4F4F"/>
                </a:solidFill>
                <a:latin typeface="Barlow Bold Bold"/>
              </a:rPr>
              <a:t>je u </a:t>
            </a:r>
            <a:r>
              <a:rPr lang="en-US" sz="8000" spc="-80" dirty="0" err="1" smtClean="0">
                <a:solidFill>
                  <a:srgbClr val="DD4F4F"/>
                </a:solidFill>
                <a:latin typeface="Barlow Bold Bold"/>
              </a:rPr>
              <a:t>mirovini</a:t>
            </a:r>
            <a:endParaRPr lang="en-US" sz="8000" spc="-80" dirty="0">
              <a:solidFill>
                <a:srgbClr val="DD4F4F"/>
              </a:solidFill>
              <a:latin typeface="Barlow Bold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98702" y="440616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7" name="AutoShape 7"/>
          <p:cNvSpPr/>
          <p:nvPr/>
        </p:nvSpPr>
        <p:spPr>
          <a:xfrm>
            <a:off x="10145794" y="6346549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9" name="TextBox 9"/>
          <p:cNvSpPr txBox="1"/>
          <p:nvPr/>
        </p:nvSpPr>
        <p:spPr>
          <a:xfrm>
            <a:off x="11039225" y="4253502"/>
            <a:ext cx="6791872" cy="158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gotovo 41 % ispitanika u mirovini se mora financijski dodatno oslanjati na svoju obitelj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54830" y="6244796"/>
            <a:ext cx="700856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dodatni izvori prihoda uglavnom se ostvaruju kroz daljnji rad tijekom mirovine (24 %)</a:t>
            </a:r>
            <a:endParaRPr lang="hr-HR" sz="3000" spc="-3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85309" y="3894430"/>
            <a:ext cx="664909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DD4F4F"/>
                </a:solidFill>
                <a:latin typeface="Open Sans"/>
              </a:rPr>
              <a:t>Slika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2.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Izvor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prihoda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ispitanika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koji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su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u </a:t>
            </a:r>
            <a:r>
              <a:rPr lang="en-US" sz="2000" dirty="0" err="1">
                <a:solidFill>
                  <a:srgbClr val="DD4F4F"/>
                </a:solidFill>
                <a:latin typeface="Open Sans"/>
              </a:rPr>
              <a:t>mirovini</a:t>
            </a:r>
            <a:r>
              <a:rPr lang="en-US" sz="2000" dirty="0">
                <a:solidFill>
                  <a:srgbClr val="DD4F4F"/>
                </a:solidFill>
                <a:latin typeface="Open Sans"/>
              </a:rPr>
              <a:t> </a:t>
            </a:r>
            <a:endParaRPr lang="en-US" sz="2000" dirty="0">
              <a:solidFill>
                <a:srgbClr val="DD4F4F"/>
              </a:solidFill>
              <a:latin typeface="Open Sans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54830" y="7886700"/>
            <a:ext cx="7139119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oslanjanje na dobrovoljnu mirovinsku štednju (5 %) bitno je manje zastupljeno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120181" y="8091395"/>
            <a:ext cx="310257" cy="296768"/>
          </a:xfrm>
          <a:prstGeom prst="rect">
            <a:avLst/>
          </a:prstGeom>
          <a:solidFill>
            <a:srgbClr val="DD4F4F"/>
          </a:solidFill>
        </p:spPr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3873"/>
            <a:ext cx="7963428" cy="50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/>
          <p:cNvSpPr txBox="1"/>
          <p:nvPr/>
        </p:nvSpPr>
        <p:spPr>
          <a:xfrm>
            <a:off x="2686123" y="9081906"/>
            <a:ext cx="75677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Napomena: Kontinuirani prihod od vlastite financijske/nefinancijske imovine odnosi se na prihod koji se ostvaruje na temelju vlastite financijske ili nefinancijske imovine (npr. najamnina od iznajmljivanja, kamata na štednju, dividende). 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Izvor: Hanfa</a:t>
            </a:r>
            <a:endParaRPr lang="hr-HR" sz="1500" dirty="0">
              <a:solidFill>
                <a:srgbClr val="DD4F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95722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685800" y="639835"/>
            <a:ext cx="16993781" cy="243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O</a:t>
            </a:r>
            <a:r>
              <a:rPr lang="en-US" sz="6600" spc="-80" dirty="0" err="1" smtClean="0">
                <a:solidFill>
                  <a:srgbClr val="DD4F4F"/>
                </a:solidFill>
                <a:latin typeface="Barlow Bold Bold"/>
              </a:rPr>
              <a:t>sobe</a:t>
            </a:r>
            <a:r>
              <a:rPr lang="en-US" sz="6600" spc="-80" dirty="0" smtClean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koje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 smtClean="0">
                <a:solidFill>
                  <a:srgbClr val="DD4F4F"/>
                </a:solidFill>
                <a:latin typeface="Barlow Bold Bold"/>
              </a:rPr>
              <a:t>planiraju</a:t>
            </a:r>
            <a:r>
              <a:rPr lang="en-US" sz="6600" spc="-80" dirty="0" smtClean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 smtClean="0">
                <a:solidFill>
                  <a:srgbClr val="DD4F4F"/>
                </a:solidFill>
                <a:latin typeface="Barlow Bold Bold"/>
              </a:rPr>
              <a:t>mirovinu</a:t>
            </a:r>
            <a:r>
              <a:rPr lang="en-US" sz="6600" spc="-80" dirty="0" smtClean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u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nedovoljnoj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mjeri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razmišljaju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o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drugim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>
                <a:solidFill>
                  <a:srgbClr val="DD4F4F"/>
                </a:solidFill>
                <a:latin typeface="Barlow Bold Bold"/>
              </a:rPr>
              <a:t>izvorima</a:t>
            </a:r>
            <a:r>
              <a:rPr lang="en-US" sz="6600" spc="-80" dirty="0">
                <a:solidFill>
                  <a:srgbClr val="DD4F4F"/>
                </a:solidFill>
                <a:latin typeface="Barlow Bold Bold"/>
              </a:rPr>
              <a:t> </a:t>
            </a:r>
            <a:r>
              <a:rPr lang="en-US" sz="6600" spc="-80" dirty="0" err="1" smtClean="0">
                <a:solidFill>
                  <a:srgbClr val="DD4F4F"/>
                </a:solidFill>
                <a:latin typeface="Barlow Bold Bold"/>
              </a:rPr>
              <a:t>prihoda</a:t>
            </a:r>
            <a:endParaRPr lang="en-US" sz="6600" spc="-80" dirty="0">
              <a:solidFill>
                <a:srgbClr val="DD4F4F"/>
              </a:solidFill>
              <a:latin typeface="Barlow Bold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14555" y="4454518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7" name="AutoShape 7"/>
          <p:cNvSpPr/>
          <p:nvPr/>
        </p:nvSpPr>
        <p:spPr>
          <a:xfrm>
            <a:off x="10022458" y="6885643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9" name="TextBox 9"/>
          <p:cNvSpPr txBox="1"/>
          <p:nvPr/>
        </p:nvSpPr>
        <p:spPr>
          <a:xfrm>
            <a:off x="10918189" y="4282672"/>
            <a:ext cx="679187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najveći broj ispitanika smatra da bi im mjesečna primanja nakon umirovljenja za ugodan život trebala iznositi između 5 000 i 7 000 kuna</a:t>
            </a:r>
            <a:r>
              <a:rPr lang="en-US" sz="3000" dirty="0" smtClean="0">
                <a:solidFill>
                  <a:srgbClr val="DD4F4F"/>
                </a:solidFill>
                <a:latin typeface="Open Sans"/>
              </a:rPr>
              <a:t>*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55200" y="6884840"/>
            <a:ext cx="7008561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64 % ispitanika pred mirovinom smatra kako neće imati dostatni iznos mirovine iz formalnih izvora za primjeren život, a 40 % ih smatra kako će u mirovini ovisiti ili već ovisi o tuđoj pomoći. </a:t>
            </a:r>
            <a:endParaRPr lang="hr-HR" sz="3000" spc="-3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48000" y="3510656"/>
            <a:ext cx="57912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hr-HR" sz="2000" spc="-20" dirty="0" smtClean="0">
                <a:solidFill>
                  <a:srgbClr val="DD4F4F"/>
                </a:solidFill>
                <a:latin typeface="Open Sans"/>
              </a:rPr>
              <a:t>Slika 3. Planirani izvor prihoda ispitanika koji tek planiraju odlazak u mirovinu</a:t>
            </a:r>
            <a:endParaRPr lang="hr-HR" sz="2000" spc="-2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2" y="4011165"/>
            <a:ext cx="8814163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/>
          <p:cNvSpPr txBox="1"/>
          <p:nvPr/>
        </p:nvSpPr>
        <p:spPr>
          <a:xfrm>
            <a:off x="1828800" y="9054763"/>
            <a:ext cx="9126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Napomena: Kontinuirani prihod od vlastite financijske/nefinancijske imovine odnosi se na prihod koji se ostvaruje na temelju vlastite financijske ili nefinancijske imovine (npr. najamnina od iznajmljivanja, kamata na štednju, dividende). 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Izvor: Hanfa</a:t>
            </a:r>
            <a:endParaRPr lang="hr-HR" sz="15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5701600" y="9880374"/>
            <a:ext cx="51728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smtClean="0">
                <a:solidFill>
                  <a:srgbClr val="DD4F4F"/>
                </a:solidFill>
                <a:latin typeface="Open Sans"/>
              </a:rPr>
              <a:t>*</a:t>
            </a:r>
            <a:r>
              <a:rPr lang="pl-PL" sz="1500" dirty="0" smtClean="0">
                <a:solidFill>
                  <a:srgbClr val="DD4F4F"/>
                </a:solidFill>
                <a:latin typeface="Open Sans"/>
              </a:rPr>
              <a:t>Od </a:t>
            </a:r>
            <a:r>
              <a:rPr lang="pl-PL" sz="1500" dirty="0">
                <a:solidFill>
                  <a:srgbClr val="DD4F4F"/>
                </a:solidFill>
                <a:latin typeface="Open Sans"/>
              </a:rPr>
              <a:t>663,61 do 929,06 eura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26662"/>
            <a:ext cx="6934200" cy="54777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609599" y="956827"/>
            <a:ext cx="16993781" cy="117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hr-HR" sz="8000" spc="-80" dirty="0" smtClean="0">
                <a:solidFill>
                  <a:srgbClr val="DD4F4F"/>
                </a:solidFill>
                <a:latin typeface="Barlow Bold Bold"/>
              </a:rPr>
              <a:t>Štednja u trećem stupu</a:t>
            </a:r>
            <a:endParaRPr lang="hr-HR" sz="8000" spc="-80" dirty="0">
              <a:solidFill>
                <a:srgbClr val="DD4F4F"/>
              </a:solidFill>
              <a:latin typeface="Barlow Bold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079918" y="4029781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7" name="AutoShape 7"/>
          <p:cNvSpPr/>
          <p:nvPr/>
        </p:nvSpPr>
        <p:spPr>
          <a:xfrm>
            <a:off x="9127377" y="6222899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9" name="TextBox 9"/>
          <p:cNvSpPr txBox="1"/>
          <p:nvPr/>
        </p:nvSpPr>
        <p:spPr>
          <a:xfrm>
            <a:off x="10058400" y="3942712"/>
            <a:ext cx="6791872" cy="158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vrlo visoki udio građana (84 %) zna da postoji dodatni treći mirovinski stup i da je on dobrovoljan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58400" y="6187369"/>
            <a:ext cx="700856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43 % ispitanika koji su u fazi planiranja mirovne uplaćuje dobrovoljnu mirovinsku štednju ili to za njih čini poslodavac. </a:t>
            </a:r>
            <a:endParaRPr lang="hr-HR" sz="3000" spc="-3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079918" y="823515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12" name="TextBox 12"/>
          <p:cNvSpPr txBox="1"/>
          <p:nvPr/>
        </p:nvSpPr>
        <p:spPr>
          <a:xfrm>
            <a:off x="10025270" y="8235156"/>
            <a:ext cx="788173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najveći dio osoba koje štede u trećem stupu mjesečno izdvaja između 400 i 600 kn</a:t>
            </a:r>
            <a:r>
              <a:rPr lang="en-US" sz="3000" spc="-30" dirty="0" smtClean="0">
                <a:solidFill>
                  <a:srgbClr val="DD4F4F"/>
                </a:solidFill>
                <a:latin typeface="Open Sans"/>
              </a:rPr>
              <a:t>*</a:t>
            </a:r>
            <a:r>
              <a:rPr lang="hr-HR" sz="3000" spc="-30" dirty="0" smtClean="0">
                <a:solidFill>
                  <a:srgbClr val="DD4F4F"/>
                </a:solidFill>
                <a:latin typeface="Open Sans"/>
              </a:rPr>
              <a:t>, koliko je potrebno za ostvarivanje punog iznosa državnih poticajnih sredstava. </a:t>
            </a:r>
            <a:endParaRPr lang="hr-HR" sz="3000" spc="-3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6487672" y="10031336"/>
            <a:ext cx="1868841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 smtClean="0">
                <a:solidFill>
                  <a:srgbClr val="DD4F4F"/>
                </a:solidFill>
                <a:latin typeface="Open Sans"/>
              </a:rPr>
              <a:t>*53,1 </a:t>
            </a:r>
            <a:r>
              <a:rPr lang="en-US" sz="1500" dirty="0">
                <a:solidFill>
                  <a:srgbClr val="DD4F4F"/>
                </a:solidFill>
                <a:latin typeface="Open Sans"/>
              </a:rPr>
              <a:t>– 79,6 </a:t>
            </a:r>
            <a:r>
              <a:rPr lang="en-US" sz="1500" dirty="0" err="1">
                <a:solidFill>
                  <a:srgbClr val="DD4F4F"/>
                </a:solidFill>
                <a:latin typeface="Open Sans"/>
              </a:rPr>
              <a:t>eura</a:t>
            </a:r>
            <a:endParaRPr lang="en-US" sz="1500" dirty="0">
              <a:solidFill>
                <a:srgbClr val="DD4F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134600" y="422910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8" name="TextBox 8"/>
          <p:cNvSpPr txBox="1"/>
          <p:nvPr/>
        </p:nvSpPr>
        <p:spPr>
          <a:xfrm>
            <a:off x="884456" y="1028700"/>
            <a:ext cx="16993781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hr-HR" sz="6000" spc="-60" dirty="0" smtClean="0">
                <a:solidFill>
                  <a:srgbClr val="DD4F4F"/>
                </a:solidFill>
                <a:latin typeface="Barlow Bold Bold"/>
              </a:rPr>
              <a:t>Mirovinska pismenost</a:t>
            </a:r>
            <a:endParaRPr lang="hr-HR" sz="6000" spc="-60" dirty="0">
              <a:solidFill>
                <a:srgbClr val="DD4F4F"/>
              </a:solidFill>
              <a:latin typeface="Barlow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30044" y="4114075"/>
            <a:ext cx="6791872" cy="319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iako su osobe pred mirovinom i u mirovini bolje upoznate s državnim poticajnim sredstvima na dobrovoljnu mirovinsku štednju u odnosu na mlade, i dalje njih više od 50 % ne zna koji je maksimalan iznos tih poticaja.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5700"/>
            <a:ext cx="9372600" cy="57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28700" y="2931391"/>
            <a:ext cx="83439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hr-HR" sz="2000" spc="-20" dirty="0" smtClean="0">
                <a:solidFill>
                  <a:srgbClr val="DD4F4F"/>
                </a:solidFill>
                <a:latin typeface="Open Sans"/>
              </a:rPr>
              <a:t>Slika </a:t>
            </a:r>
            <a:r>
              <a:rPr lang="en-US" sz="2000" spc="-20" dirty="0" smtClean="0">
                <a:solidFill>
                  <a:srgbClr val="DD4F4F"/>
                </a:solidFill>
                <a:latin typeface="Open Sans"/>
              </a:rPr>
              <a:t>4</a:t>
            </a:r>
            <a:r>
              <a:rPr lang="hr-HR" sz="2000" spc="-20" dirty="0">
                <a:solidFill>
                  <a:srgbClr val="DD4F4F"/>
                </a:solidFill>
                <a:latin typeface="Open Sans"/>
              </a:rPr>
              <a:t>. Usporedba komponenti mirovinske pismenosti mladih i osoba pred mirovinom ili u mirovini</a:t>
            </a:r>
            <a:endParaRPr lang="hr-HR" sz="2000" spc="-2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9646846"/>
            <a:ext cx="1868841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hr-HR" sz="1500" dirty="0" smtClean="0">
                <a:solidFill>
                  <a:srgbClr val="DD4F4F"/>
                </a:solidFill>
                <a:latin typeface="Open Sans"/>
              </a:rPr>
              <a:t>Izvor: Hanfa</a:t>
            </a:r>
            <a:endParaRPr lang="hr-HR" sz="1500" dirty="0">
              <a:solidFill>
                <a:srgbClr val="DD4F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965052" y="414622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6" name="AutoShape 6"/>
          <p:cNvSpPr/>
          <p:nvPr/>
        </p:nvSpPr>
        <p:spPr>
          <a:xfrm>
            <a:off x="10039895" y="7124700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8" name="TextBox 8"/>
          <p:cNvSpPr txBox="1"/>
          <p:nvPr/>
        </p:nvSpPr>
        <p:spPr>
          <a:xfrm>
            <a:off x="647109" y="1087800"/>
            <a:ext cx="16993781" cy="190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6000" spc="-60">
                <a:solidFill>
                  <a:srgbClr val="DD4F4F"/>
                </a:solidFill>
                <a:latin typeface="Barlow Bold Bold"/>
              </a:rPr>
              <a:t>Osiguranje je, uz mirovinsku štednju, najkorištenija nebankovna financijska usluga u Hrvatskoj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3532" y="3956760"/>
            <a:ext cx="696346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Od ostalih financijskih usluga osobe starije dobi najčešće koriste osiguranje, i to poglavito dopunsko ili dodatno zdravstveno osiguranje (92 %)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43532" y="6944304"/>
            <a:ext cx="6059258" cy="158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odnosno obvezno osiguranje od automobilske odgovornosti (58 %).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27369"/>
            <a:ext cx="8458200" cy="532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733509" y="433356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7" name="TextBox 7"/>
          <p:cNvSpPr txBox="1"/>
          <p:nvPr/>
        </p:nvSpPr>
        <p:spPr>
          <a:xfrm>
            <a:off x="647109" y="1087800"/>
            <a:ext cx="16993781" cy="190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6000" spc="-60">
                <a:solidFill>
                  <a:srgbClr val="DD4F4F"/>
                </a:solidFill>
                <a:latin typeface="Barlow Bold Bold"/>
              </a:rPr>
              <a:t>Životno osiguranje u Hrvatskoj podzastupljeno u odnosu na Europsku uniju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33246" y="4276416"/>
            <a:ext cx="690764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životno osiguranje, koje također može biti jedan od dodatnih izvora sredstava u mirovini, posjeduje tek 22 % ispitanika, a to je ujedno izvor sredstava za tek 4 % osoba koje su već u mirovini.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0810"/>
            <a:ext cx="8594195" cy="610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0"/>
            <a:ext cx="2861735" cy="6868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3611" y="9772650"/>
            <a:ext cx="1265956" cy="1028700"/>
          </a:xfrm>
          <a:prstGeom prst="rect">
            <a:avLst/>
          </a:prstGeom>
          <a:solidFill>
            <a:srgbClr val="DF2C2C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02" t="8349" r="29863"/>
          <a:stretch>
            <a:fillRect/>
          </a:stretch>
        </p:blipFill>
        <p:spPr>
          <a:xfrm>
            <a:off x="17422093" y="10867"/>
            <a:ext cx="865907" cy="10178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733509" y="4465876"/>
            <a:ext cx="310257" cy="296768"/>
          </a:xfrm>
          <a:prstGeom prst="rect">
            <a:avLst/>
          </a:prstGeom>
          <a:solidFill>
            <a:srgbClr val="DD4F4F"/>
          </a:solidFill>
        </p:spPr>
      </p:sp>
      <p:sp>
        <p:nvSpPr>
          <p:cNvPr id="7" name="TextBox 7"/>
          <p:cNvSpPr txBox="1"/>
          <p:nvPr/>
        </p:nvSpPr>
        <p:spPr>
          <a:xfrm>
            <a:off x="531338" y="981075"/>
            <a:ext cx="16993781" cy="283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559"/>
              </a:lnSpc>
              <a:spcBef>
                <a:spcPct val="0"/>
              </a:spcBef>
            </a:pPr>
            <a:r>
              <a:rPr lang="hr-HR" sz="6000" spc="-60" dirty="0" smtClean="0">
                <a:solidFill>
                  <a:srgbClr val="DD4F4F"/>
                </a:solidFill>
                <a:latin typeface="Barlow Bold Bold"/>
              </a:rPr>
              <a:t>Nepravovremeno i neadekvatno planiranje i dugoročna štednja za mirovinu negativno utječe na financijsku otpornost umirovljenika</a:t>
            </a:r>
            <a:endParaRPr lang="hr-HR" sz="6000" spc="-60" dirty="0">
              <a:solidFill>
                <a:srgbClr val="DD4F4F"/>
              </a:solidFill>
              <a:latin typeface="Barlow 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30221" y="4305300"/>
            <a:ext cx="6791872" cy="265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Prema istraživanju više od polovine umirovljenih ispitanika ne bi moglo pokriti nenadani trošak u visini ukupnih mjesečnih primanja kućanstva bez zaduživanja, 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30221" y="7491146"/>
            <a:ext cx="6791872" cy="21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hr-HR" sz="3000" dirty="0" smtClean="0">
                <a:solidFill>
                  <a:srgbClr val="DD4F4F"/>
                </a:solidFill>
                <a:latin typeface="Open Sans"/>
              </a:rPr>
              <a:t>odnosno čak 39 % ispitanika u slučaju gubitka glavnog izvora prihoda ne bi moglo pokrivati mjesečne troškove kućanstva dulje od mjesec dana.</a:t>
            </a:r>
            <a:endParaRPr lang="hr-HR" sz="3000" dirty="0">
              <a:solidFill>
                <a:srgbClr val="DD4F4F"/>
              </a:solidFill>
              <a:latin typeface="Open San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668249" y="7627535"/>
            <a:ext cx="310257" cy="296768"/>
          </a:xfrm>
          <a:prstGeom prst="rect">
            <a:avLst/>
          </a:prstGeom>
          <a:solidFill>
            <a:srgbClr val="DD4F4F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55669"/>
            <a:ext cx="8382000" cy="554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824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Barlow Bold Bold</vt:lpstr>
      <vt:lpstr>Clear Sans Regular</vt:lpstr>
      <vt:lpstr>Open Sans</vt:lpstr>
      <vt:lpstr>Archivo Black Bold</vt:lpstr>
      <vt:lpstr>Arial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mladi poznaju financijske usluge koje koriste?</dc:title>
  <dc:creator>Anja Tkalčević</dc:creator>
  <cp:lastModifiedBy>Anja</cp:lastModifiedBy>
  <cp:revision>9</cp:revision>
  <dcterms:created xsi:type="dcterms:W3CDTF">2006-08-16T00:00:00Z</dcterms:created>
  <dcterms:modified xsi:type="dcterms:W3CDTF">2023-03-13T08:36:28Z</dcterms:modified>
  <dc:identifier>DAFID9Ff8PY</dc:identifier>
</cp:coreProperties>
</file>