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14"/>
  </p:notesMasterIdLst>
  <p:handoutMasterIdLst>
    <p:handoutMasterId r:id="rId15"/>
  </p:handoutMasterIdLst>
  <p:sldIdLst>
    <p:sldId id="259" r:id="rId6"/>
    <p:sldId id="257" r:id="rId7"/>
    <p:sldId id="261" r:id="rId8"/>
    <p:sldId id="263" r:id="rId9"/>
    <p:sldId id="262" r:id="rId10"/>
    <p:sldId id="266" r:id="rId11"/>
    <p:sldId id="264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slovni slide" id="{AFA56F65-655E-4911-822B-550A27857E7D}">
          <p14:sldIdLst>
            <p14:sldId id="259"/>
          </p14:sldIdLst>
        </p14:section>
        <p14:section name="Prezentacija" id="{5A06BC9D-FBFD-4FE5-B062-E7FB0636A424}">
          <p14:sldIdLst>
            <p14:sldId id="257"/>
            <p14:sldId id="261"/>
            <p14:sldId id="263"/>
            <p14:sldId id="262"/>
            <p14:sldId id="266"/>
            <p14:sldId id="264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5C52"/>
    <a:srgbClr val="CAB414"/>
    <a:srgbClr val="2D010F"/>
    <a:srgbClr val="FC78A1"/>
    <a:srgbClr val="7DADFB"/>
    <a:srgbClr val="8080F8"/>
    <a:srgbClr val="9E95E3"/>
    <a:srgbClr val="6B5DD5"/>
    <a:srgbClr val="034938"/>
    <a:srgbClr val="0684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67" autoAdjust="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0CB70D-3000-4E99-9FA6-82F25D48A37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EC18A9E-597F-4843-9F09-ABB134471A59}">
      <dgm:prSet phldrT="[Text]" custT="1"/>
      <dgm:spPr>
        <a:solidFill>
          <a:srgbClr val="979797"/>
        </a:solidFill>
      </dgm:spPr>
      <dgm:t>
        <a:bodyPr/>
        <a:lstStyle/>
        <a:p>
          <a:r>
            <a:rPr lang="hr-HR" sz="2000" b="1" dirty="0" smtClean="0"/>
            <a:t>Novčani fond</a:t>
          </a:r>
          <a:endParaRPr lang="hr-HR" sz="2000" b="1" dirty="0"/>
        </a:p>
      </dgm:t>
    </dgm:pt>
    <dgm:pt modelId="{7169DAFF-A09A-4505-BFE2-839D2BF65B4C}" type="parTrans" cxnId="{1F2E5186-10FF-4BD0-BAE6-95DE960F76BF}">
      <dgm:prSet/>
      <dgm:spPr/>
      <dgm:t>
        <a:bodyPr/>
        <a:lstStyle/>
        <a:p>
          <a:endParaRPr lang="hr-HR"/>
        </a:p>
      </dgm:t>
    </dgm:pt>
    <dgm:pt modelId="{E72AACB7-2A36-4763-8ED8-0778852B0875}" type="sibTrans" cxnId="{1F2E5186-10FF-4BD0-BAE6-95DE960F76BF}">
      <dgm:prSet/>
      <dgm:spPr/>
      <dgm:t>
        <a:bodyPr/>
        <a:lstStyle/>
        <a:p>
          <a:endParaRPr lang="hr-HR"/>
        </a:p>
      </dgm:t>
    </dgm:pt>
    <dgm:pt modelId="{F0B0A822-FD0A-4531-846C-FD5BD384EA73}">
      <dgm:prSet phldrT="[Text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hr-HR" sz="2000" b="1" dirty="0" smtClean="0"/>
            <a:t>Cilj</a:t>
          </a:r>
          <a:endParaRPr lang="hr-HR" sz="2000" b="1" dirty="0"/>
        </a:p>
      </dgm:t>
    </dgm:pt>
    <dgm:pt modelId="{9FA0AE50-5EE1-4861-A14B-900347BFED34}" type="parTrans" cxnId="{06C107ED-D952-4913-ADD3-70D7EB4C0A3D}">
      <dgm:prSet/>
      <dgm:spPr/>
      <dgm:t>
        <a:bodyPr/>
        <a:lstStyle/>
        <a:p>
          <a:endParaRPr lang="hr-HR"/>
        </a:p>
      </dgm:t>
    </dgm:pt>
    <dgm:pt modelId="{AE46B5B1-0ECE-43D2-AC7E-D47FBAF53E5B}" type="sibTrans" cxnId="{06C107ED-D952-4913-ADD3-70D7EB4C0A3D}">
      <dgm:prSet/>
      <dgm:spPr/>
      <dgm:t>
        <a:bodyPr/>
        <a:lstStyle/>
        <a:p>
          <a:endParaRPr lang="hr-HR"/>
        </a:p>
      </dgm:t>
    </dgm:pt>
    <dgm:pt modelId="{7F753901-415D-4086-B65B-B9B0227A590A}">
      <dgm:prSet phldrT="[Text]" custT="1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hr-HR" sz="1800" b="1" dirty="0" smtClean="0"/>
            <a:t>Nuđenje prinosa  u skladu sa stopama na tržištu novca </a:t>
          </a:r>
          <a:endParaRPr lang="hr-HR" sz="1800" b="1" dirty="0"/>
        </a:p>
      </dgm:t>
    </dgm:pt>
    <dgm:pt modelId="{4F8B2B6F-43CF-457C-8CF2-D7D0836759D0}" type="parTrans" cxnId="{654DC3C8-4CD4-429F-B11B-94B6D326EC6E}">
      <dgm:prSet/>
      <dgm:spPr/>
      <dgm:t>
        <a:bodyPr/>
        <a:lstStyle/>
        <a:p>
          <a:endParaRPr lang="hr-HR"/>
        </a:p>
      </dgm:t>
    </dgm:pt>
    <dgm:pt modelId="{32E6557E-4681-4830-9128-2AE32FB34C2F}" type="sibTrans" cxnId="{654DC3C8-4CD4-429F-B11B-94B6D326EC6E}">
      <dgm:prSet/>
      <dgm:spPr/>
      <dgm:t>
        <a:bodyPr/>
        <a:lstStyle/>
        <a:p>
          <a:endParaRPr lang="hr-HR"/>
        </a:p>
      </dgm:t>
    </dgm:pt>
    <dgm:pt modelId="{B974882B-DDC0-4B8B-B1AE-920DBFC9CEAB}">
      <dgm:prSet phldrT="[Text]" custT="1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hr-HR" sz="1800" b="1" dirty="0" smtClean="0"/>
            <a:t>Čuvanje vrijednosti ulaganja</a:t>
          </a:r>
          <a:endParaRPr lang="hr-HR" sz="1800" b="1" dirty="0"/>
        </a:p>
      </dgm:t>
    </dgm:pt>
    <dgm:pt modelId="{6E09304C-8C17-45A5-B515-B4DEF23A8B7C}" type="parTrans" cxnId="{FA27CE7F-85F8-4D2C-818F-F8856BFDB0C2}">
      <dgm:prSet/>
      <dgm:spPr/>
      <dgm:t>
        <a:bodyPr/>
        <a:lstStyle/>
        <a:p>
          <a:endParaRPr lang="hr-HR"/>
        </a:p>
      </dgm:t>
    </dgm:pt>
    <dgm:pt modelId="{7B154004-5543-49E3-B078-8B8FD8008AC0}" type="sibTrans" cxnId="{FA27CE7F-85F8-4D2C-818F-F8856BFDB0C2}">
      <dgm:prSet/>
      <dgm:spPr/>
      <dgm:t>
        <a:bodyPr/>
        <a:lstStyle/>
        <a:p>
          <a:endParaRPr lang="hr-HR"/>
        </a:p>
      </dgm:t>
    </dgm:pt>
    <dgm:pt modelId="{59FA5106-9BCA-49E2-AD6D-E74145495B3A}">
      <dgm:prSet phldrT="[Text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hr-HR" sz="2000" b="1" dirty="0" smtClean="0"/>
            <a:t>Strategija</a:t>
          </a:r>
          <a:endParaRPr lang="hr-HR" sz="2000" b="1" dirty="0"/>
        </a:p>
      </dgm:t>
    </dgm:pt>
    <dgm:pt modelId="{434A445A-B94F-4C87-AD14-D74BAC987C2C}" type="parTrans" cxnId="{9D7858EA-1D55-4BA8-87C7-6BE48DA066C2}">
      <dgm:prSet/>
      <dgm:spPr/>
      <dgm:t>
        <a:bodyPr/>
        <a:lstStyle/>
        <a:p>
          <a:endParaRPr lang="hr-HR"/>
        </a:p>
      </dgm:t>
    </dgm:pt>
    <dgm:pt modelId="{18251258-8148-4B63-B6B3-55B86656782B}" type="sibTrans" cxnId="{9D7858EA-1D55-4BA8-87C7-6BE48DA066C2}">
      <dgm:prSet/>
      <dgm:spPr/>
      <dgm:t>
        <a:bodyPr/>
        <a:lstStyle/>
        <a:p>
          <a:endParaRPr lang="hr-HR"/>
        </a:p>
      </dgm:t>
    </dgm:pt>
    <dgm:pt modelId="{AC2C5DBD-951C-4114-B03B-AAC8FCA83869}">
      <dgm:prSet phldrT="[Text]" custT="1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hr-HR" sz="1800" b="1" dirty="0" smtClean="0"/>
            <a:t>Ulaganje u kratkoročnu imovinu </a:t>
          </a:r>
        </a:p>
        <a:p>
          <a:r>
            <a:rPr lang="hr-HR" sz="1400" b="1" dirty="0" smtClean="0"/>
            <a:t>(preostalo dospijeće </a:t>
          </a:r>
          <a:r>
            <a:rPr lang="hr-HR" sz="1400" b="1" dirty="0" smtClean="0">
              <a:latin typeface="Calibri" panose="020F0502020204030204" pitchFamily="34" charset="0"/>
            </a:rPr>
            <a:t>≤ 2g)</a:t>
          </a:r>
          <a:endParaRPr lang="hr-HR" sz="1400" b="1" dirty="0"/>
        </a:p>
      </dgm:t>
    </dgm:pt>
    <dgm:pt modelId="{6A6D6A45-60AE-4341-8D49-4BB92D359D6D}" type="parTrans" cxnId="{974C55B3-E957-41B7-BBFD-40CE1562C96A}">
      <dgm:prSet/>
      <dgm:spPr/>
      <dgm:t>
        <a:bodyPr/>
        <a:lstStyle/>
        <a:p>
          <a:endParaRPr lang="hr-HR"/>
        </a:p>
      </dgm:t>
    </dgm:pt>
    <dgm:pt modelId="{1EDCE420-229A-44EB-8AA0-14E59BC60760}" type="sibTrans" cxnId="{974C55B3-E957-41B7-BBFD-40CE1562C96A}">
      <dgm:prSet/>
      <dgm:spPr/>
      <dgm:t>
        <a:bodyPr/>
        <a:lstStyle/>
        <a:p>
          <a:endParaRPr lang="hr-HR"/>
        </a:p>
      </dgm:t>
    </dgm:pt>
    <dgm:pt modelId="{A8C0196A-A0C9-4896-A99D-ED4B4D3048E6}" type="pres">
      <dgm:prSet presAssocID="{AD0CB70D-3000-4E99-9FA6-82F25D48A37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1B1DAF75-254D-4814-81F0-EC4B00CBF593}" type="pres">
      <dgm:prSet presAssocID="{2EC18A9E-597F-4843-9F09-ABB134471A59}" presName="root1" presStyleCnt="0"/>
      <dgm:spPr/>
    </dgm:pt>
    <dgm:pt modelId="{FD1F88D7-1224-42C9-85D3-3F289DA7FBDD}" type="pres">
      <dgm:prSet presAssocID="{2EC18A9E-597F-4843-9F09-ABB134471A59}" presName="LevelOneTextNode" presStyleLbl="node0" presStyleIdx="0" presStyleCnt="1" custLinFactNeighborX="-25535" custLinFactNeighborY="-7452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10EAAEA-3C2C-49A3-A8C7-736EC8747117}" type="pres">
      <dgm:prSet presAssocID="{2EC18A9E-597F-4843-9F09-ABB134471A59}" presName="level2hierChild" presStyleCnt="0"/>
      <dgm:spPr/>
    </dgm:pt>
    <dgm:pt modelId="{E96AB9F7-FB5F-47F2-B5AE-C43A5572BF6D}" type="pres">
      <dgm:prSet presAssocID="{9FA0AE50-5EE1-4861-A14B-900347BFED34}" presName="conn2-1" presStyleLbl="parChTrans1D2" presStyleIdx="0" presStyleCnt="2"/>
      <dgm:spPr/>
      <dgm:t>
        <a:bodyPr/>
        <a:lstStyle/>
        <a:p>
          <a:endParaRPr lang="hr-HR"/>
        </a:p>
      </dgm:t>
    </dgm:pt>
    <dgm:pt modelId="{F2585049-6A48-4D6F-A965-7578240087D0}" type="pres">
      <dgm:prSet presAssocID="{9FA0AE50-5EE1-4861-A14B-900347BFED34}" presName="connTx" presStyleLbl="parChTrans1D2" presStyleIdx="0" presStyleCnt="2"/>
      <dgm:spPr/>
      <dgm:t>
        <a:bodyPr/>
        <a:lstStyle/>
        <a:p>
          <a:endParaRPr lang="hr-HR"/>
        </a:p>
      </dgm:t>
    </dgm:pt>
    <dgm:pt modelId="{179C5A8C-422D-4BE1-9219-6A6882CAE001}" type="pres">
      <dgm:prSet presAssocID="{F0B0A822-FD0A-4531-846C-FD5BD384EA73}" presName="root2" presStyleCnt="0"/>
      <dgm:spPr/>
    </dgm:pt>
    <dgm:pt modelId="{69527EA5-E46F-4D75-B3D4-2CD2241EC274}" type="pres">
      <dgm:prSet presAssocID="{F0B0A822-FD0A-4531-846C-FD5BD384EA73}" presName="LevelTwoTextNode" presStyleLbl="node2" presStyleIdx="0" presStyleCnt="2" custScaleX="82341" custScaleY="58578" custLinFactNeighborX="-17018" custLinFactNeighborY="-9058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BE8B73F-F537-45BC-88F4-4B457B30ED19}" type="pres">
      <dgm:prSet presAssocID="{F0B0A822-FD0A-4531-846C-FD5BD384EA73}" presName="level3hierChild" presStyleCnt="0"/>
      <dgm:spPr/>
    </dgm:pt>
    <dgm:pt modelId="{6287E02D-1818-47C9-A6B1-90DA8B7FAB92}" type="pres">
      <dgm:prSet presAssocID="{4F8B2B6F-43CF-457C-8CF2-D7D0836759D0}" presName="conn2-1" presStyleLbl="parChTrans1D3" presStyleIdx="0" presStyleCnt="3"/>
      <dgm:spPr/>
      <dgm:t>
        <a:bodyPr/>
        <a:lstStyle/>
        <a:p>
          <a:endParaRPr lang="hr-HR"/>
        </a:p>
      </dgm:t>
    </dgm:pt>
    <dgm:pt modelId="{D8148E64-78EE-4EF4-8723-F2DE58EE7FD9}" type="pres">
      <dgm:prSet presAssocID="{4F8B2B6F-43CF-457C-8CF2-D7D0836759D0}" presName="connTx" presStyleLbl="parChTrans1D3" presStyleIdx="0" presStyleCnt="3"/>
      <dgm:spPr/>
      <dgm:t>
        <a:bodyPr/>
        <a:lstStyle/>
        <a:p>
          <a:endParaRPr lang="hr-HR"/>
        </a:p>
      </dgm:t>
    </dgm:pt>
    <dgm:pt modelId="{3F51F8FD-3A5A-4F00-880D-06EBAB5F4BCB}" type="pres">
      <dgm:prSet presAssocID="{7F753901-415D-4086-B65B-B9B0227A590A}" presName="root2" presStyleCnt="0"/>
      <dgm:spPr/>
    </dgm:pt>
    <dgm:pt modelId="{82A0E837-5A85-4E83-9666-1A9007F741B3}" type="pres">
      <dgm:prSet presAssocID="{7F753901-415D-4086-B65B-B9B0227A590A}" presName="LevelTwoTextNode" presStyleLbl="node3" presStyleIdx="0" presStyleCnt="3" custScaleX="201646" custScaleY="71272" custLinFactNeighborX="-17368" custLinFactNeighborY="-54458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859B6E3-8C31-4EA9-952A-FD0B397A0748}" type="pres">
      <dgm:prSet presAssocID="{7F753901-415D-4086-B65B-B9B0227A590A}" presName="level3hierChild" presStyleCnt="0"/>
      <dgm:spPr/>
    </dgm:pt>
    <dgm:pt modelId="{DF05F644-A69D-4231-AE11-45D4758583A2}" type="pres">
      <dgm:prSet presAssocID="{6E09304C-8C17-45A5-B515-B4DEF23A8B7C}" presName="conn2-1" presStyleLbl="parChTrans1D3" presStyleIdx="1" presStyleCnt="3"/>
      <dgm:spPr/>
      <dgm:t>
        <a:bodyPr/>
        <a:lstStyle/>
        <a:p>
          <a:endParaRPr lang="hr-HR"/>
        </a:p>
      </dgm:t>
    </dgm:pt>
    <dgm:pt modelId="{85030A7A-1E45-427C-8B5C-25936786F709}" type="pres">
      <dgm:prSet presAssocID="{6E09304C-8C17-45A5-B515-B4DEF23A8B7C}" presName="connTx" presStyleLbl="parChTrans1D3" presStyleIdx="1" presStyleCnt="3"/>
      <dgm:spPr/>
      <dgm:t>
        <a:bodyPr/>
        <a:lstStyle/>
        <a:p>
          <a:endParaRPr lang="hr-HR"/>
        </a:p>
      </dgm:t>
    </dgm:pt>
    <dgm:pt modelId="{37B6B1F9-7A5D-49EE-8F85-A9A5DE24FB71}" type="pres">
      <dgm:prSet presAssocID="{B974882B-DDC0-4B8B-B1AE-920DBFC9CEAB}" presName="root2" presStyleCnt="0"/>
      <dgm:spPr/>
    </dgm:pt>
    <dgm:pt modelId="{107DDC9E-A11D-4A3E-AA5C-E1E31241AE37}" type="pres">
      <dgm:prSet presAssocID="{B974882B-DDC0-4B8B-B1AE-920DBFC9CEAB}" presName="LevelTwoTextNode" presStyleLbl="node3" presStyleIdx="1" presStyleCnt="3" custScaleX="200525" custScaleY="56764" custLinFactNeighborX="-17139" custLinFactNeighborY="-6861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7D1DA0C-2B5D-42F1-BFF0-00AF5E44A57B}" type="pres">
      <dgm:prSet presAssocID="{B974882B-DDC0-4B8B-B1AE-920DBFC9CEAB}" presName="level3hierChild" presStyleCnt="0"/>
      <dgm:spPr/>
    </dgm:pt>
    <dgm:pt modelId="{BEE47B21-09E0-4EE3-88BA-DA6F3D6A43F8}" type="pres">
      <dgm:prSet presAssocID="{434A445A-B94F-4C87-AD14-D74BAC987C2C}" presName="conn2-1" presStyleLbl="parChTrans1D2" presStyleIdx="1" presStyleCnt="2"/>
      <dgm:spPr/>
      <dgm:t>
        <a:bodyPr/>
        <a:lstStyle/>
        <a:p>
          <a:endParaRPr lang="hr-HR"/>
        </a:p>
      </dgm:t>
    </dgm:pt>
    <dgm:pt modelId="{6798DFBC-2943-43B6-AC9E-E5EF7313D0B2}" type="pres">
      <dgm:prSet presAssocID="{434A445A-B94F-4C87-AD14-D74BAC987C2C}" presName="connTx" presStyleLbl="parChTrans1D2" presStyleIdx="1" presStyleCnt="2"/>
      <dgm:spPr/>
      <dgm:t>
        <a:bodyPr/>
        <a:lstStyle/>
        <a:p>
          <a:endParaRPr lang="hr-HR"/>
        </a:p>
      </dgm:t>
    </dgm:pt>
    <dgm:pt modelId="{4F434C5D-6A12-4044-BB75-A78ED8B0635F}" type="pres">
      <dgm:prSet presAssocID="{59FA5106-9BCA-49E2-AD6D-E74145495B3A}" presName="root2" presStyleCnt="0"/>
      <dgm:spPr/>
    </dgm:pt>
    <dgm:pt modelId="{80F2F4C4-E07F-415F-B7CD-54311F278348}" type="pres">
      <dgm:prSet presAssocID="{59FA5106-9BCA-49E2-AD6D-E74145495B3A}" presName="LevelTwoTextNode" presStyleLbl="node2" presStyleIdx="1" presStyleCnt="2" custScaleX="83517" custScaleY="54091" custLinFactNeighborX="-18574" custLinFactNeighborY="-5578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48B5DA7-B41B-4BBC-B34E-8CB9B2D7BF2E}" type="pres">
      <dgm:prSet presAssocID="{59FA5106-9BCA-49E2-AD6D-E74145495B3A}" presName="level3hierChild" presStyleCnt="0"/>
      <dgm:spPr/>
    </dgm:pt>
    <dgm:pt modelId="{D4CE60F8-EC81-40AF-8890-EA3083C9E4DC}" type="pres">
      <dgm:prSet presAssocID="{6A6D6A45-60AE-4341-8D49-4BB92D359D6D}" presName="conn2-1" presStyleLbl="parChTrans1D3" presStyleIdx="2" presStyleCnt="3"/>
      <dgm:spPr/>
      <dgm:t>
        <a:bodyPr/>
        <a:lstStyle/>
        <a:p>
          <a:endParaRPr lang="hr-HR"/>
        </a:p>
      </dgm:t>
    </dgm:pt>
    <dgm:pt modelId="{CC7DD3D3-D120-46C8-8A67-75174FB3DF13}" type="pres">
      <dgm:prSet presAssocID="{6A6D6A45-60AE-4341-8D49-4BB92D359D6D}" presName="connTx" presStyleLbl="parChTrans1D3" presStyleIdx="2" presStyleCnt="3"/>
      <dgm:spPr/>
      <dgm:t>
        <a:bodyPr/>
        <a:lstStyle/>
        <a:p>
          <a:endParaRPr lang="hr-HR"/>
        </a:p>
      </dgm:t>
    </dgm:pt>
    <dgm:pt modelId="{27E71486-AA86-48CA-8BE8-3AA8B0EBCD5B}" type="pres">
      <dgm:prSet presAssocID="{AC2C5DBD-951C-4114-B03B-AAC8FCA83869}" presName="root2" presStyleCnt="0"/>
      <dgm:spPr/>
    </dgm:pt>
    <dgm:pt modelId="{6965C65C-E7A3-495C-A934-0333A05AC6D5}" type="pres">
      <dgm:prSet presAssocID="{AC2C5DBD-951C-4114-B03B-AAC8FCA83869}" presName="LevelTwoTextNode" presStyleLbl="node3" presStyleIdx="2" presStyleCnt="3" custScaleX="199670" custScaleY="66225" custLinFactNeighborX="-17828" custLinFactNeighborY="-5494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F94875E-CAE3-4B11-8D1F-056F73CBB58A}" type="pres">
      <dgm:prSet presAssocID="{AC2C5DBD-951C-4114-B03B-AAC8FCA83869}" presName="level3hierChild" presStyleCnt="0"/>
      <dgm:spPr/>
    </dgm:pt>
  </dgm:ptLst>
  <dgm:cxnLst>
    <dgm:cxn modelId="{FA27CE7F-85F8-4D2C-818F-F8856BFDB0C2}" srcId="{F0B0A822-FD0A-4531-846C-FD5BD384EA73}" destId="{B974882B-DDC0-4B8B-B1AE-920DBFC9CEAB}" srcOrd="1" destOrd="0" parTransId="{6E09304C-8C17-45A5-B515-B4DEF23A8B7C}" sibTransId="{7B154004-5543-49E3-B078-8B8FD8008AC0}"/>
    <dgm:cxn modelId="{04EB2FD1-9487-4166-BBD7-8B15DB530383}" type="presOf" srcId="{B974882B-DDC0-4B8B-B1AE-920DBFC9CEAB}" destId="{107DDC9E-A11D-4A3E-AA5C-E1E31241AE37}" srcOrd="0" destOrd="0" presId="urn:microsoft.com/office/officeart/2005/8/layout/hierarchy2"/>
    <dgm:cxn modelId="{8D972AF1-23F9-4D5C-9F47-4B7852375EDE}" type="presOf" srcId="{434A445A-B94F-4C87-AD14-D74BAC987C2C}" destId="{BEE47B21-09E0-4EE3-88BA-DA6F3D6A43F8}" srcOrd="0" destOrd="0" presId="urn:microsoft.com/office/officeart/2005/8/layout/hierarchy2"/>
    <dgm:cxn modelId="{974C55B3-E957-41B7-BBFD-40CE1562C96A}" srcId="{59FA5106-9BCA-49E2-AD6D-E74145495B3A}" destId="{AC2C5DBD-951C-4114-B03B-AAC8FCA83869}" srcOrd="0" destOrd="0" parTransId="{6A6D6A45-60AE-4341-8D49-4BB92D359D6D}" sibTransId="{1EDCE420-229A-44EB-8AA0-14E59BC60760}"/>
    <dgm:cxn modelId="{6CBC3440-0995-4299-8BD4-AFB0DFA2D889}" type="presOf" srcId="{9FA0AE50-5EE1-4861-A14B-900347BFED34}" destId="{F2585049-6A48-4D6F-A965-7578240087D0}" srcOrd="1" destOrd="0" presId="urn:microsoft.com/office/officeart/2005/8/layout/hierarchy2"/>
    <dgm:cxn modelId="{5613EE25-8A7D-4F70-971A-A6AD79ECEC25}" type="presOf" srcId="{2EC18A9E-597F-4843-9F09-ABB134471A59}" destId="{FD1F88D7-1224-42C9-85D3-3F289DA7FBDD}" srcOrd="0" destOrd="0" presId="urn:microsoft.com/office/officeart/2005/8/layout/hierarchy2"/>
    <dgm:cxn modelId="{D355EBDD-3CA7-42B6-A6B9-5922999B004C}" type="presOf" srcId="{6E09304C-8C17-45A5-B515-B4DEF23A8B7C}" destId="{DF05F644-A69D-4231-AE11-45D4758583A2}" srcOrd="0" destOrd="0" presId="urn:microsoft.com/office/officeart/2005/8/layout/hierarchy2"/>
    <dgm:cxn modelId="{654DC3C8-4CD4-429F-B11B-94B6D326EC6E}" srcId="{F0B0A822-FD0A-4531-846C-FD5BD384EA73}" destId="{7F753901-415D-4086-B65B-B9B0227A590A}" srcOrd="0" destOrd="0" parTransId="{4F8B2B6F-43CF-457C-8CF2-D7D0836759D0}" sibTransId="{32E6557E-4681-4830-9128-2AE32FB34C2F}"/>
    <dgm:cxn modelId="{5AF89D6C-B85E-48D6-B578-AE4DB8EC969B}" type="presOf" srcId="{9FA0AE50-5EE1-4861-A14B-900347BFED34}" destId="{E96AB9F7-FB5F-47F2-B5AE-C43A5572BF6D}" srcOrd="0" destOrd="0" presId="urn:microsoft.com/office/officeart/2005/8/layout/hierarchy2"/>
    <dgm:cxn modelId="{56204F25-97E7-4774-91FF-B70B55D2A4F9}" type="presOf" srcId="{F0B0A822-FD0A-4531-846C-FD5BD384EA73}" destId="{69527EA5-E46F-4D75-B3D4-2CD2241EC274}" srcOrd="0" destOrd="0" presId="urn:microsoft.com/office/officeart/2005/8/layout/hierarchy2"/>
    <dgm:cxn modelId="{389C7397-ECA5-41A1-9866-814AF11810F1}" type="presOf" srcId="{59FA5106-9BCA-49E2-AD6D-E74145495B3A}" destId="{80F2F4C4-E07F-415F-B7CD-54311F278348}" srcOrd="0" destOrd="0" presId="urn:microsoft.com/office/officeart/2005/8/layout/hierarchy2"/>
    <dgm:cxn modelId="{06C107ED-D952-4913-ADD3-70D7EB4C0A3D}" srcId="{2EC18A9E-597F-4843-9F09-ABB134471A59}" destId="{F0B0A822-FD0A-4531-846C-FD5BD384EA73}" srcOrd="0" destOrd="0" parTransId="{9FA0AE50-5EE1-4861-A14B-900347BFED34}" sibTransId="{AE46B5B1-0ECE-43D2-AC7E-D47FBAF53E5B}"/>
    <dgm:cxn modelId="{9D7858EA-1D55-4BA8-87C7-6BE48DA066C2}" srcId="{2EC18A9E-597F-4843-9F09-ABB134471A59}" destId="{59FA5106-9BCA-49E2-AD6D-E74145495B3A}" srcOrd="1" destOrd="0" parTransId="{434A445A-B94F-4C87-AD14-D74BAC987C2C}" sibTransId="{18251258-8148-4B63-B6B3-55B86656782B}"/>
    <dgm:cxn modelId="{DCE41313-92C0-4F0B-A07D-D4451CCA1B69}" type="presOf" srcId="{AD0CB70D-3000-4E99-9FA6-82F25D48A37D}" destId="{A8C0196A-A0C9-4896-A99D-ED4B4D3048E6}" srcOrd="0" destOrd="0" presId="urn:microsoft.com/office/officeart/2005/8/layout/hierarchy2"/>
    <dgm:cxn modelId="{1FD4A365-18C0-4D02-8556-605CA6CA7099}" type="presOf" srcId="{4F8B2B6F-43CF-457C-8CF2-D7D0836759D0}" destId="{6287E02D-1818-47C9-A6B1-90DA8B7FAB92}" srcOrd="0" destOrd="0" presId="urn:microsoft.com/office/officeart/2005/8/layout/hierarchy2"/>
    <dgm:cxn modelId="{23CD2609-DCBA-4F9A-A3B1-DB9DFA4C8BF0}" type="presOf" srcId="{434A445A-B94F-4C87-AD14-D74BAC987C2C}" destId="{6798DFBC-2943-43B6-AC9E-E5EF7313D0B2}" srcOrd="1" destOrd="0" presId="urn:microsoft.com/office/officeart/2005/8/layout/hierarchy2"/>
    <dgm:cxn modelId="{01F3DC36-4C62-44DC-B3F4-56D085C20656}" type="presOf" srcId="{6A6D6A45-60AE-4341-8D49-4BB92D359D6D}" destId="{CC7DD3D3-D120-46C8-8A67-75174FB3DF13}" srcOrd="1" destOrd="0" presId="urn:microsoft.com/office/officeart/2005/8/layout/hierarchy2"/>
    <dgm:cxn modelId="{C4F7A64B-F735-4A46-8695-A377BF5066A5}" type="presOf" srcId="{AC2C5DBD-951C-4114-B03B-AAC8FCA83869}" destId="{6965C65C-E7A3-495C-A934-0333A05AC6D5}" srcOrd="0" destOrd="0" presId="urn:microsoft.com/office/officeart/2005/8/layout/hierarchy2"/>
    <dgm:cxn modelId="{B4B13420-2DC2-4E3C-8677-D6F47C65E65A}" type="presOf" srcId="{6A6D6A45-60AE-4341-8D49-4BB92D359D6D}" destId="{D4CE60F8-EC81-40AF-8890-EA3083C9E4DC}" srcOrd="0" destOrd="0" presId="urn:microsoft.com/office/officeart/2005/8/layout/hierarchy2"/>
    <dgm:cxn modelId="{1F2E5186-10FF-4BD0-BAE6-95DE960F76BF}" srcId="{AD0CB70D-3000-4E99-9FA6-82F25D48A37D}" destId="{2EC18A9E-597F-4843-9F09-ABB134471A59}" srcOrd="0" destOrd="0" parTransId="{7169DAFF-A09A-4505-BFE2-839D2BF65B4C}" sibTransId="{E72AACB7-2A36-4763-8ED8-0778852B0875}"/>
    <dgm:cxn modelId="{A1661AA8-9388-4AB4-9E02-7C44FF0701EE}" type="presOf" srcId="{6E09304C-8C17-45A5-B515-B4DEF23A8B7C}" destId="{85030A7A-1E45-427C-8B5C-25936786F709}" srcOrd="1" destOrd="0" presId="urn:microsoft.com/office/officeart/2005/8/layout/hierarchy2"/>
    <dgm:cxn modelId="{7580538F-696E-4B2E-866C-E713D8FF0BD1}" type="presOf" srcId="{4F8B2B6F-43CF-457C-8CF2-D7D0836759D0}" destId="{D8148E64-78EE-4EF4-8723-F2DE58EE7FD9}" srcOrd="1" destOrd="0" presId="urn:microsoft.com/office/officeart/2005/8/layout/hierarchy2"/>
    <dgm:cxn modelId="{368ADECA-1CDF-4720-9F63-767789B96DB4}" type="presOf" srcId="{7F753901-415D-4086-B65B-B9B0227A590A}" destId="{82A0E837-5A85-4E83-9666-1A9007F741B3}" srcOrd="0" destOrd="0" presId="urn:microsoft.com/office/officeart/2005/8/layout/hierarchy2"/>
    <dgm:cxn modelId="{916DDD72-8FA3-4D08-9658-EB3906F0760C}" type="presParOf" srcId="{A8C0196A-A0C9-4896-A99D-ED4B4D3048E6}" destId="{1B1DAF75-254D-4814-81F0-EC4B00CBF593}" srcOrd="0" destOrd="0" presId="urn:microsoft.com/office/officeart/2005/8/layout/hierarchy2"/>
    <dgm:cxn modelId="{24E528C0-2802-40F6-BF15-DCE6D3B5819D}" type="presParOf" srcId="{1B1DAF75-254D-4814-81F0-EC4B00CBF593}" destId="{FD1F88D7-1224-42C9-85D3-3F289DA7FBDD}" srcOrd="0" destOrd="0" presId="urn:microsoft.com/office/officeart/2005/8/layout/hierarchy2"/>
    <dgm:cxn modelId="{B39DDB80-C38C-4031-99FA-863CC0CDBED2}" type="presParOf" srcId="{1B1DAF75-254D-4814-81F0-EC4B00CBF593}" destId="{510EAAEA-3C2C-49A3-A8C7-736EC8747117}" srcOrd="1" destOrd="0" presId="urn:microsoft.com/office/officeart/2005/8/layout/hierarchy2"/>
    <dgm:cxn modelId="{652FE620-487A-4039-9ACA-0955C2F0F00F}" type="presParOf" srcId="{510EAAEA-3C2C-49A3-A8C7-736EC8747117}" destId="{E96AB9F7-FB5F-47F2-B5AE-C43A5572BF6D}" srcOrd="0" destOrd="0" presId="urn:microsoft.com/office/officeart/2005/8/layout/hierarchy2"/>
    <dgm:cxn modelId="{40B2CE62-EC58-4B40-A4DC-DC6D0AF99950}" type="presParOf" srcId="{E96AB9F7-FB5F-47F2-B5AE-C43A5572BF6D}" destId="{F2585049-6A48-4D6F-A965-7578240087D0}" srcOrd="0" destOrd="0" presId="urn:microsoft.com/office/officeart/2005/8/layout/hierarchy2"/>
    <dgm:cxn modelId="{0198496C-87EC-423F-8074-D062A05A305C}" type="presParOf" srcId="{510EAAEA-3C2C-49A3-A8C7-736EC8747117}" destId="{179C5A8C-422D-4BE1-9219-6A6882CAE001}" srcOrd="1" destOrd="0" presId="urn:microsoft.com/office/officeart/2005/8/layout/hierarchy2"/>
    <dgm:cxn modelId="{25FC2D50-8D2C-4AC7-8611-BFE3A0598058}" type="presParOf" srcId="{179C5A8C-422D-4BE1-9219-6A6882CAE001}" destId="{69527EA5-E46F-4D75-B3D4-2CD2241EC274}" srcOrd="0" destOrd="0" presId="urn:microsoft.com/office/officeart/2005/8/layout/hierarchy2"/>
    <dgm:cxn modelId="{4349A5F0-C1B1-4CAC-8303-4E4A3B9F1689}" type="presParOf" srcId="{179C5A8C-422D-4BE1-9219-6A6882CAE001}" destId="{0BE8B73F-F537-45BC-88F4-4B457B30ED19}" srcOrd="1" destOrd="0" presId="urn:microsoft.com/office/officeart/2005/8/layout/hierarchy2"/>
    <dgm:cxn modelId="{EA8AD34E-4E75-4B00-9681-B8C07CED8EE0}" type="presParOf" srcId="{0BE8B73F-F537-45BC-88F4-4B457B30ED19}" destId="{6287E02D-1818-47C9-A6B1-90DA8B7FAB92}" srcOrd="0" destOrd="0" presId="urn:microsoft.com/office/officeart/2005/8/layout/hierarchy2"/>
    <dgm:cxn modelId="{63E1A6F3-F7AC-417C-B28E-0DBE234A8A9A}" type="presParOf" srcId="{6287E02D-1818-47C9-A6B1-90DA8B7FAB92}" destId="{D8148E64-78EE-4EF4-8723-F2DE58EE7FD9}" srcOrd="0" destOrd="0" presId="urn:microsoft.com/office/officeart/2005/8/layout/hierarchy2"/>
    <dgm:cxn modelId="{5B89B51C-04AC-4BA7-AB54-D0FC6E12F169}" type="presParOf" srcId="{0BE8B73F-F537-45BC-88F4-4B457B30ED19}" destId="{3F51F8FD-3A5A-4F00-880D-06EBAB5F4BCB}" srcOrd="1" destOrd="0" presId="urn:microsoft.com/office/officeart/2005/8/layout/hierarchy2"/>
    <dgm:cxn modelId="{9E50CA95-7E6A-471A-AB4D-E55280D5972F}" type="presParOf" srcId="{3F51F8FD-3A5A-4F00-880D-06EBAB5F4BCB}" destId="{82A0E837-5A85-4E83-9666-1A9007F741B3}" srcOrd="0" destOrd="0" presId="urn:microsoft.com/office/officeart/2005/8/layout/hierarchy2"/>
    <dgm:cxn modelId="{FB3F11E7-47D2-4A32-BF8E-F736740D15F5}" type="presParOf" srcId="{3F51F8FD-3A5A-4F00-880D-06EBAB5F4BCB}" destId="{4859B6E3-8C31-4EA9-952A-FD0B397A0748}" srcOrd="1" destOrd="0" presId="urn:microsoft.com/office/officeart/2005/8/layout/hierarchy2"/>
    <dgm:cxn modelId="{2AC2E2B6-BEFA-4839-9BD2-14D95D4A05FD}" type="presParOf" srcId="{0BE8B73F-F537-45BC-88F4-4B457B30ED19}" destId="{DF05F644-A69D-4231-AE11-45D4758583A2}" srcOrd="2" destOrd="0" presId="urn:microsoft.com/office/officeart/2005/8/layout/hierarchy2"/>
    <dgm:cxn modelId="{78D2E777-CE88-442F-B0A6-3BBD0C7150E7}" type="presParOf" srcId="{DF05F644-A69D-4231-AE11-45D4758583A2}" destId="{85030A7A-1E45-427C-8B5C-25936786F709}" srcOrd="0" destOrd="0" presId="urn:microsoft.com/office/officeart/2005/8/layout/hierarchy2"/>
    <dgm:cxn modelId="{36710D24-FDF0-4EAF-99B9-25833B3B88A4}" type="presParOf" srcId="{0BE8B73F-F537-45BC-88F4-4B457B30ED19}" destId="{37B6B1F9-7A5D-49EE-8F85-A9A5DE24FB71}" srcOrd="3" destOrd="0" presId="urn:microsoft.com/office/officeart/2005/8/layout/hierarchy2"/>
    <dgm:cxn modelId="{6EB4FF32-2411-40E5-9DD5-45BD9ACB5663}" type="presParOf" srcId="{37B6B1F9-7A5D-49EE-8F85-A9A5DE24FB71}" destId="{107DDC9E-A11D-4A3E-AA5C-E1E31241AE37}" srcOrd="0" destOrd="0" presId="urn:microsoft.com/office/officeart/2005/8/layout/hierarchy2"/>
    <dgm:cxn modelId="{14A41A17-A8CD-46DB-9047-F9FF469BA400}" type="presParOf" srcId="{37B6B1F9-7A5D-49EE-8F85-A9A5DE24FB71}" destId="{87D1DA0C-2B5D-42F1-BFF0-00AF5E44A57B}" srcOrd="1" destOrd="0" presId="urn:microsoft.com/office/officeart/2005/8/layout/hierarchy2"/>
    <dgm:cxn modelId="{353652A4-60AE-4ABD-9599-ECA60A957E71}" type="presParOf" srcId="{510EAAEA-3C2C-49A3-A8C7-736EC8747117}" destId="{BEE47B21-09E0-4EE3-88BA-DA6F3D6A43F8}" srcOrd="2" destOrd="0" presId="urn:microsoft.com/office/officeart/2005/8/layout/hierarchy2"/>
    <dgm:cxn modelId="{DE06DA2B-EBB5-4BF6-8C58-F11041CC4B7A}" type="presParOf" srcId="{BEE47B21-09E0-4EE3-88BA-DA6F3D6A43F8}" destId="{6798DFBC-2943-43B6-AC9E-E5EF7313D0B2}" srcOrd="0" destOrd="0" presId="urn:microsoft.com/office/officeart/2005/8/layout/hierarchy2"/>
    <dgm:cxn modelId="{9C5044F8-88D5-4F58-9B3F-D6907E116EA1}" type="presParOf" srcId="{510EAAEA-3C2C-49A3-A8C7-736EC8747117}" destId="{4F434C5D-6A12-4044-BB75-A78ED8B0635F}" srcOrd="3" destOrd="0" presId="urn:microsoft.com/office/officeart/2005/8/layout/hierarchy2"/>
    <dgm:cxn modelId="{5EBC52FB-7ABD-4F00-808E-1D54D97177FB}" type="presParOf" srcId="{4F434C5D-6A12-4044-BB75-A78ED8B0635F}" destId="{80F2F4C4-E07F-415F-B7CD-54311F278348}" srcOrd="0" destOrd="0" presId="urn:microsoft.com/office/officeart/2005/8/layout/hierarchy2"/>
    <dgm:cxn modelId="{788B73E5-8F05-40A2-8D8C-D764DE62335C}" type="presParOf" srcId="{4F434C5D-6A12-4044-BB75-A78ED8B0635F}" destId="{948B5DA7-B41B-4BBC-B34E-8CB9B2D7BF2E}" srcOrd="1" destOrd="0" presId="urn:microsoft.com/office/officeart/2005/8/layout/hierarchy2"/>
    <dgm:cxn modelId="{811BA1D2-E2D0-4DB3-A931-4A416791109C}" type="presParOf" srcId="{948B5DA7-B41B-4BBC-B34E-8CB9B2D7BF2E}" destId="{D4CE60F8-EC81-40AF-8890-EA3083C9E4DC}" srcOrd="0" destOrd="0" presId="urn:microsoft.com/office/officeart/2005/8/layout/hierarchy2"/>
    <dgm:cxn modelId="{A538E9AC-DABB-41C8-AFF3-4AE66A177817}" type="presParOf" srcId="{D4CE60F8-EC81-40AF-8890-EA3083C9E4DC}" destId="{CC7DD3D3-D120-46C8-8A67-75174FB3DF13}" srcOrd="0" destOrd="0" presId="urn:microsoft.com/office/officeart/2005/8/layout/hierarchy2"/>
    <dgm:cxn modelId="{023EE561-FCFD-4BA7-AA6E-17635C82B5D5}" type="presParOf" srcId="{948B5DA7-B41B-4BBC-B34E-8CB9B2D7BF2E}" destId="{27E71486-AA86-48CA-8BE8-3AA8B0EBCD5B}" srcOrd="1" destOrd="0" presId="urn:microsoft.com/office/officeart/2005/8/layout/hierarchy2"/>
    <dgm:cxn modelId="{9A608DD7-B508-45A6-B7E8-4B0719BE5DE7}" type="presParOf" srcId="{27E71486-AA86-48CA-8BE8-3AA8B0EBCD5B}" destId="{6965C65C-E7A3-495C-A934-0333A05AC6D5}" srcOrd="0" destOrd="0" presId="urn:microsoft.com/office/officeart/2005/8/layout/hierarchy2"/>
    <dgm:cxn modelId="{F422E71D-9664-4357-8529-46A9781D5517}" type="presParOf" srcId="{27E71486-AA86-48CA-8BE8-3AA8B0EBCD5B}" destId="{4F94875E-CAE3-4B11-8D1F-056F73CBB58A}" srcOrd="1" destOrd="0" presId="urn:microsoft.com/office/officeart/2005/8/layout/hierarchy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88D7-1224-42C9-85D3-3F289DA7FBDD}">
      <dsp:nvSpPr>
        <dsp:cNvPr id="0" name=""/>
        <dsp:cNvSpPr/>
      </dsp:nvSpPr>
      <dsp:spPr>
        <a:xfrm>
          <a:off x="0" y="687060"/>
          <a:ext cx="1888645" cy="944322"/>
        </a:xfrm>
        <a:prstGeom prst="roundRect">
          <a:avLst>
            <a:gd name="adj" fmla="val 10000"/>
          </a:avLst>
        </a:prstGeom>
        <a:solidFill>
          <a:srgbClr val="97979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Novčani fond</a:t>
          </a:r>
          <a:endParaRPr lang="hr-HR" sz="2000" b="1" kern="1200" dirty="0"/>
        </a:p>
      </dsp:txBody>
      <dsp:txXfrm>
        <a:off x="27658" y="714718"/>
        <a:ext cx="1833329" cy="889006"/>
      </dsp:txXfrm>
    </dsp:sp>
    <dsp:sp modelId="{E96AB9F7-FB5F-47F2-B5AE-C43A5572BF6D}">
      <dsp:nvSpPr>
        <dsp:cNvPr id="0" name=""/>
        <dsp:cNvSpPr/>
      </dsp:nvSpPr>
      <dsp:spPr>
        <a:xfrm rot="18133537">
          <a:off x="1693894" y="781133"/>
          <a:ext cx="834503" cy="50224"/>
        </a:xfrm>
        <a:custGeom>
          <a:avLst/>
          <a:gdLst/>
          <a:ahLst/>
          <a:cxnLst/>
          <a:rect l="0" t="0" r="0" b="0"/>
          <a:pathLst>
            <a:path>
              <a:moveTo>
                <a:pt x="0" y="25112"/>
              </a:moveTo>
              <a:lnTo>
                <a:pt x="834503" y="251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2090283" y="785383"/>
        <a:ext cx="41725" cy="41725"/>
      </dsp:txXfrm>
    </dsp:sp>
    <dsp:sp modelId="{69527EA5-E46F-4D75-B3D4-2CD2241EC274}">
      <dsp:nvSpPr>
        <dsp:cNvPr id="0" name=""/>
        <dsp:cNvSpPr/>
      </dsp:nvSpPr>
      <dsp:spPr>
        <a:xfrm>
          <a:off x="2333647" y="176687"/>
          <a:ext cx="1555129" cy="553165"/>
        </a:xfrm>
        <a:prstGeom prst="roundRect">
          <a:avLst>
            <a:gd name="adj" fmla="val 10000"/>
          </a:avLst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Cilj</a:t>
          </a:r>
          <a:endParaRPr lang="hr-HR" sz="2000" b="1" kern="1200" dirty="0"/>
        </a:p>
      </dsp:txBody>
      <dsp:txXfrm>
        <a:off x="2349849" y="192889"/>
        <a:ext cx="1522725" cy="520761"/>
      </dsp:txXfrm>
    </dsp:sp>
    <dsp:sp modelId="{6287E02D-1818-47C9-A6B1-90DA8B7FAB92}">
      <dsp:nvSpPr>
        <dsp:cNvPr id="0" name=""/>
        <dsp:cNvSpPr/>
      </dsp:nvSpPr>
      <dsp:spPr>
        <a:xfrm rot="10578">
          <a:off x="3888775" y="429309"/>
          <a:ext cx="748851" cy="50224"/>
        </a:xfrm>
        <a:custGeom>
          <a:avLst/>
          <a:gdLst/>
          <a:ahLst/>
          <a:cxnLst/>
          <a:rect l="0" t="0" r="0" b="0"/>
          <a:pathLst>
            <a:path>
              <a:moveTo>
                <a:pt x="0" y="25112"/>
              </a:moveTo>
              <a:lnTo>
                <a:pt x="748851" y="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4244479" y="435700"/>
        <a:ext cx="37442" cy="37442"/>
      </dsp:txXfrm>
    </dsp:sp>
    <dsp:sp modelId="{82A0E837-5A85-4E83-9666-1A9007F741B3}">
      <dsp:nvSpPr>
        <dsp:cNvPr id="0" name=""/>
        <dsp:cNvSpPr/>
      </dsp:nvSpPr>
      <dsp:spPr>
        <a:xfrm>
          <a:off x="4637624" y="119055"/>
          <a:ext cx="3808377" cy="673037"/>
        </a:xfrm>
        <a:prstGeom prst="roundRect">
          <a:avLst>
            <a:gd name="adj" fmla="val 10000"/>
          </a:avLst>
        </a:prstGeom>
        <a:solidFill>
          <a:schemeClr val="tx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Nuđenje prinosa  u skladu sa stopama na tržištu novca </a:t>
          </a:r>
          <a:endParaRPr lang="hr-HR" sz="1800" b="1" kern="1200" dirty="0"/>
        </a:p>
      </dsp:txBody>
      <dsp:txXfrm>
        <a:off x="4657337" y="138768"/>
        <a:ext cx="3768951" cy="633611"/>
      </dsp:txXfrm>
    </dsp:sp>
    <dsp:sp modelId="{DF05F644-A69D-4231-AE11-45D4758583A2}">
      <dsp:nvSpPr>
        <dsp:cNvPr id="0" name=""/>
        <dsp:cNvSpPr/>
      </dsp:nvSpPr>
      <dsp:spPr>
        <a:xfrm rot="2353500">
          <a:off x="3779237" y="735567"/>
          <a:ext cx="972251" cy="50224"/>
        </a:xfrm>
        <a:custGeom>
          <a:avLst/>
          <a:gdLst/>
          <a:ahLst/>
          <a:cxnLst/>
          <a:rect l="0" t="0" r="0" b="0"/>
          <a:pathLst>
            <a:path>
              <a:moveTo>
                <a:pt x="0" y="25112"/>
              </a:moveTo>
              <a:lnTo>
                <a:pt x="972251" y="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4241057" y="736373"/>
        <a:ext cx="48612" cy="48612"/>
      </dsp:txXfrm>
    </dsp:sp>
    <dsp:sp modelId="{107DDC9E-A11D-4A3E-AA5C-E1E31241AE37}">
      <dsp:nvSpPr>
        <dsp:cNvPr id="0" name=""/>
        <dsp:cNvSpPr/>
      </dsp:nvSpPr>
      <dsp:spPr>
        <a:xfrm>
          <a:off x="4641949" y="800072"/>
          <a:ext cx="3787205" cy="536035"/>
        </a:xfrm>
        <a:prstGeom prst="roundRect">
          <a:avLst>
            <a:gd name="adj" fmla="val 10000"/>
          </a:avLst>
        </a:prstGeom>
        <a:solidFill>
          <a:schemeClr val="tx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Čuvanje vrijednosti ulaganja</a:t>
          </a:r>
          <a:endParaRPr lang="hr-HR" sz="1800" b="1" kern="1200" dirty="0"/>
        </a:p>
      </dsp:txBody>
      <dsp:txXfrm>
        <a:off x="4657649" y="815772"/>
        <a:ext cx="3755805" cy="504635"/>
      </dsp:txXfrm>
    </dsp:sp>
    <dsp:sp modelId="{BEE47B21-09E0-4EE3-88BA-DA6F3D6A43F8}">
      <dsp:nvSpPr>
        <dsp:cNvPr id="0" name=""/>
        <dsp:cNvSpPr/>
      </dsp:nvSpPr>
      <dsp:spPr>
        <a:xfrm rot="3664985">
          <a:off x="1666690" y="1510289"/>
          <a:ext cx="859524" cy="50224"/>
        </a:xfrm>
        <a:custGeom>
          <a:avLst/>
          <a:gdLst/>
          <a:ahLst/>
          <a:cxnLst/>
          <a:rect l="0" t="0" r="0" b="0"/>
          <a:pathLst>
            <a:path>
              <a:moveTo>
                <a:pt x="0" y="25112"/>
              </a:moveTo>
              <a:lnTo>
                <a:pt x="859524" y="251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2074964" y="1513914"/>
        <a:ext cx="42976" cy="42976"/>
      </dsp:txXfrm>
    </dsp:sp>
    <dsp:sp modelId="{80F2F4C4-E07F-415F-B7CD-54311F278348}">
      <dsp:nvSpPr>
        <dsp:cNvPr id="0" name=""/>
        <dsp:cNvSpPr/>
      </dsp:nvSpPr>
      <dsp:spPr>
        <a:xfrm>
          <a:off x="2304260" y="1656185"/>
          <a:ext cx="1577339" cy="510793"/>
        </a:xfrm>
        <a:prstGeom prst="roundRect">
          <a:avLst>
            <a:gd name="adj" fmla="val 10000"/>
          </a:avLst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Strategija</a:t>
          </a:r>
          <a:endParaRPr lang="hr-HR" sz="2000" b="1" kern="1200" dirty="0"/>
        </a:p>
      </dsp:txBody>
      <dsp:txXfrm>
        <a:off x="2319221" y="1671146"/>
        <a:ext cx="1547417" cy="480871"/>
      </dsp:txXfrm>
    </dsp:sp>
    <dsp:sp modelId="{D4CE60F8-EC81-40AF-8890-EA3083C9E4DC}">
      <dsp:nvSpPr>
        <dsp:cNvPr id="0" name=""/>
        <dsp:cNvSpPr/>
      </dsp:nvSpPr>
      <dsp:spPr>
        <a:xfrm rot="35645">
          <a:off x="3881579" y="1890460"/>
          <a:ext cx="769588" cy="50224"/>
        </a:xfrm>
        <a:custGeom>
          <a:avLst/>
          <a:gdLst/>
          <a:ahLst/>
          <a:cxnLst/>
          <a:rect l="0" t="0" r="0" b="0"/>
          <a:pathLst>
            <a:path>
              <a:moveTo>
                <a:pt x="0" y="25112"/>
              </a:moveTo>
              <a:lnTo>
                <a:pt x="769588" y="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4247134" y="1896332"/>
        <a:ext cx="38479" cy="38479"/>
      </dsp:txXfrm>
    </dsp:sp>
    <dsp:sp modelId="{6965C65C-E7A3-495C-A934-0333A05AC6D5}">
      <dsp:nvSpPr>
        <dsp:cNvPr id="0" name=""/>
        <dsp:cNvSpPr/>
      </dsp:nvSpPr>
      <dsp:spPr>
        <a:xfrm>
          <a:off x="4651147" y="1606873"/>
          <a:ext cx="3771057" cy="625377"/>
        </a:xfrm>
        <a:prstGeom prst="roundRect">
          <a:avLst>
            <a:gd name="adj" fmla="val 10000"/>
          </a:avLst>
        </a:prstGeom>
        <a:solidFill>
          <a:schemeClr val="tx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/>
            <a:t>Ulaganje u kratkoročnu imovinu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(preostalo dospijeće </a:t>
          </a:r>
          <a:r>
            <a:rPr lang="hr-HR" sz="1400" b="1" kern="1200" dirty="0" smtClean="0">
              <a:latin typeface="Calibri" panose="020F0502020204030204" pitchFamily="34" charset="0"/>
            </a:rPr>
            <a:t>≤ 2g)</a:t>
          </a:r>
          <a:endParaRPr lang="hr-HR" sz="1400" b="1" kern="1200" dirty="0"/>
        </a:p>
      </dsp:txBody>
      <dsp:txXfrm>
        <a:off x="4669464" y="1625190"/>
        <a:ext cx="3734423" cy="588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AE7A9-5D33-4308-9AD4-EA885F61EFE6}" type="datetimeFigureOut">
              <a:rPr lang="hr-HR" smtClean="0"/>
              <a:t>10.4.2019.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5F647-CB10-4C59-A090-88C5E6566E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3064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98B48-C644-46BE-B519-553880AB2DFC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C9A36-BF01-4F6D-9615-4DBA2ED3B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84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6DFCF-595E-2249-8A75-8384B489D502}" type="slidenum">
              <a:rPr lang="hr-HR" smtClean="0">
                <a:solidFill>
                  <a:prstClr val="black"/>
                </a:solidFill>
              </a:rPr>
              <a:pPr/>
              <a:t>1</a:t>
            </a:fld>
            <a:endParaRPr lang="hr-H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454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C9A36-BF01-4F6D-9615-4DBA2ED3BA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0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C9A36-BF01-4F6D-9615-4DBA2ED3BA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40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C9A36-BF01-4F6D-9615-4DBA2ED3BA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76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C9A36-BF01-4F6D-9615-4DBA2ED3BA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57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C9A36-BF01-4F6D-9615-4DBA2ED3BA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86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C9A36-BF01-4F6D-9615-4DBA2ED3BA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56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C9A36-BF01-4F6D-9615-4DBA2ED3BA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43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865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2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16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887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311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351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71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15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385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5206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88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604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305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208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82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59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7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99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9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1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08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8.3.2019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AD0A0D-EB69-43DB-8C03-16B7BC32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8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 smtClean="0"/>
              <a:t>HANFA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47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50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a-I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r>
              <a:rPr lang="sr-Latn-RS" smtClean="0">
                <a:solidFill>
                  <a:prstClr val="black">
                    <a:tint val="75000"/>
                  </a:prstClr>
                </a:solidFill>
              </a:rPr>
              <a:t>8.3.2019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20081EA-DBF3-7B43-BE5F-09F8C0D52E39}" type="slidenum">
              <a:rPr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467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924944"/>
            <a:ext cx="9036496" cy="1470025"/>
          </a:xfrm>
        </p:spPr>
        <p:txBody>
          <a:bodyPr>
            <a:noAutofit/>
          </a:bodyPr>
          <a:lstStyle/>
          <a:p>
            <a:r>
              <a:rPr lang="hr-HR" sz="3600" b="1" dirty="0" smtClean="0">
                <a:solidFill>
                  <a:srgbClr val="C00000"/>
                </a:solidFill>
              </a:rPr>
              <a:t>Metodologija utvrđivanja pokazatelja koji upućuju na potencijalno poslovanje ne-novčanih fondova u skladu s definicijom novčanih fondova iz Uredbe (EU) 2017/1131</a:t>
            </a:r>
            <a:endParaRPr lang="hr-HR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86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hr-HR" sz="3200" b="1" dirty="0" smtClean="0">
                <a:solidFill>
                  <a:srgbClr val="C00000"/>
                </a:solidFill>
              </a:rPr>
              <a:t>Uvod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2008" y="1052736"/>
            <a:ext cx="9036496" cy="5328592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  <a:buClr>
                <a:srgbClr val="CC0000"/>
              </a:buClr>
            </a:pPr>
            <a:r>
              <a:rPr lang="hr-HR" sz="2800" u="sng" dirty="0" smtClean="0">
                <a:solidFill>
                  <a:srgbClr val="999999"/>
                </a:solidFill>
              </a:rPr>
              <a:t>Motivacija:</a:t>
            </a:r>
          </a:p>
          <a:p>
            <a:pPr lvl="1">
              <a:spcAft>
                <a:spcPts val="600"/>
              </a:spcAft>
              <a:buClr>
                <a:srgbClr val="CC0000"/>
              </a:buClr>
            </a:pPr>
            <a:r>
              <a:rPr lang="hr-HR" sz="2400" dirty="0" smtClean="0">
                <a:solidFill>
                  <a:srgbClr val="999999"/>
                </a:solidFill>
              </a:rPr>
              <a:t>Primjena Uredbe o novčanim </a:t>
            </a:r>
            <a:r>
              <a:rPr lang="hr-HR" sz="2400" dirty="0">
                <a:solidFill>
                  <a:srgbClr val="999999"/>
                </a:solidFill>
              </a:rPr>
              <a:t>fondovima</a:t>
            </a:r>
            <a:r>
              <a:rPr lang="hr-HR" sz="2000" dirty="0">
                <a:solidFill>
                  <a:srgbClr val="999999"/>
                </a:solidFill>
              </a:rPr>
              <a:t> </a:t>
            </a:r>
            <a:r>
              <a:rPr lang="hr-HR" sz="2400" dirty="0">
                <a:solidFill>
                  <a:srgbClr val="999999"/>
                </a:solidFill>
              </a:rPr>
              <a:t>(dalje: MMFR) </a:t>
            </a:r>
            <a:r>
              <a:rPr lang="hr-HR" sz="2400" dirty="0" smtClean="0">
                <a:solidFill>
                  <a:srgbClr val="999999"/>
                </a:solidFill>
              </a:rPr>
              <a:t>od 21.7.2018. </a:t>
            </a:r>
          </a:p>
          <a:p>
            <a:pPr lvl="1">
              <a:spcAft>
                <a:spcPts val="600"/>
              </a:spcAft>
              <a:buClr>
                <a:srgbClr val="CC0000"/>
              </a:buClr>
            </a:pPr>
            <a:r>
              <a:rPr lang="hr-HR" sz="2400" dirty="0" smtClean="0">
                <a:solidFill>
                  <a:srgbClr val="999999"/>
                </a:solidFill>
              </a:rPr>
              <a:t>Preoblikovanje 19 </a:t>
            </a:r>
            <a:r>
              <a:rPr lang="hr-HR" sz="2400" dirty="0">
                <a:solidFill>
                  <a:srgbClr val="999999"/>
                </a:solidFill>
              </a:rPr>
              <a:t>(ex) novčanih fondova u kratkoročne obvezničke </a:t>
            </a:r>
            <a:r>
              <a:rPr lang="hr-HR" sz="2400" dirty="0" smtClean="0">
                <a:solidFill>
                  <a:srgbClr val="999999"/>
                </a:solidFill>
              </a:rPr>
              <a:t>fondove (1 ostaje novčani fond) i osnivanje novih kratkoročnih obvezničkih fondova</a:t>
            </a:r>
            <a:endParaRPr lang="hr-HR" sz="2400" dirty="0">
              <a:solidFill>
                <a:srgbClr val="999999"/>
              </a:solidFill>
            </a:endParaRPr>
          </a:p>
          <a:p>
            <a:pPr lvl="1">
              <a:spcAft>
                <a:spcPts val="600"/>
              </a:spcAft>
              <a:buClr>
                <a:srgbClr val="CC0000"/>
              </a:buClr>
            </a:pPr>
            <a:r>
              <a:rPr lang="hr-HR" sz="2400" dirty="0">
                <a:solidFill>
                  <a:srgbClr val="999999"/>
                </a:solidFill>
              </a:rPr>
              <a:t>Bitne izmjene </a:t>
            </a:r>
            <a:r>
              <a:rPr lang="hr-HR" sz="2400" dirty="0" smtClean="0">
                <a:solidFill>
                  <a:srgbClr val="999999"/>
                </a:solidFill>
              </a:rPr>
              <a:t>prospekata </a:t>
            </a:r>
            <a:r>
              <a:rPr lang="hr-HR" sz="2400" dirty="0">
                <a:solidFill>
                  <a:srgbClr val="999999"/>
                </a:solidFill>
              </a:rPr>
              <a:t>za tih </a:t>
            </a:r>
            <a:r>
              <a:rPr lang="hr-HR" sz="2400" dirty="0" smtClean="0">
                <a:solidFill>
                  <a:srgbClr val="999999"/>
                </a:solidFill>
              </a:rPr>
              <a:t>19 </a:t>
            </a:r>
            <a:r>
              <a:rPr lang="hr-HR" sz="2400" dirty="0">
                <a:solidFill>
                  <a:srgbClr val="999999"/>
                </a:solidFill>
              </a:rPr>
              <a:t>(ex) novčanih </a:t>
            </a:r>
            <a:r>
              <a:rPr lang="hr-HR" sz="2400" dirty="0" smtClean="0">
                <a:solidFill>
                  <a:srgbClr val="999999"/>
                </a:solidFill>
              </a:rPr>
              <a:t>fondova i odobrenje prospekta za nove kratkoročne </a:t>
            </a:r>
            <a:r>
              <a:rPr lang="hr-HR" sz="2400" smtClean="0">
                <a:solidFill>
                  <a:srgbClr val="999999"/>
                </a:solidFill>
              </a:rPr>
              <a:t>obvezničke fondove</a:t>
            </a:r>
            <a:endParaRPr lang="hr-HR" sz="2400" dirty="0">
              <a:solidFill>
                <a:srgbClr val="999999"/>
              </a:solidFill>
            </a:endParaRPr>
          </a:p>
          <a:p>
            <a:pPr lvl="1">
              <a:spcAft>
                <a:spcPts val="600"/>
              </a:spcAft>
              <a:buClr>
                <a:srgbClr val="CC0000"/>
              </a:buClr>
            </a:pPr>
            <a:r>
              <a:rPr lang="hr-HR" sz="2400" dirty="0" smtClean="0">
                <a:solidFill>
                  <a:srgbClr val="999999"/>
                </a:solidFill>
              </a:rPr>
              <a:t>Odobrene </a:t>
            </a:r>
            <a:r>
              <a:rPr lang="hr-HR" sz="2400" dirty="0">
                <a:solidFill>
                  <a:srgbClr val="999999"/>
                </a:solidFill>
              </a:rPr>
              <a:t>strategije ulaganja u teoriji dopuštaju da </a:t>
            </a:r>
            <a:r>
              <a:rPr lang="hr-HR" sz="2400" dirty="0" smtClean="0">
                <a:solidFill>
                  <a:srgbClr val="999999"/>
                </a:solidFill>
              </a:rPr>
              <a:t>ti fondovi </a:t>
            </a:r>
            <a:r>
              <a:rPr lang="hr-HR" sz="2400" dirty="0">
                <a:solidFill>
                  <a:srgbClr val="999999"/>
                </a:solidFill>
              </a:rPr>
              <a:t>posluju u skladu s definicijom novčanog fonda iz MMFR</a:t>
            </a:r>
          </a:p>
          <a:p>
            <a:pPr lvl="1">
              <a:buClr>
                <a:srgbClr val="CC0000"/>
              </a:buClr>
            </a:pPr>
            <a:r>
              <a:rPr lang="hr-HR" sz="2400" dirty="0" err="1">
                <a:solidFill>
                  <a:srgbClr val="999999"/>
                </a:solidFill>
              </a:rPr>
              <a:t>Hanfa</a:t>
            </a:r>
            <a:r>
              <a:rPr lang="hr-HR" sz="2400" dirty="0">
                <a:solidFill>
                  <a:srgbClr val="999999"/>
                </a:solidFill>
              </a:rPr>
              <a:t> razvija i uspostavlja model </a:t>
            </a:r>
            <a:r>
              <a:rPr lang="hr-HR" sz="2400" dirty="0" smtClean="0">
                <a:solidFill>
                  <a:srgbClr val="999999"/>
                </a:solidFill>
              </a:rPr>
              <a:t>praćenja </a:t>
            </a:r>
            <a:r>
              <a:rPr lang="hr-HR" sz="2400" dirty="0">
                <a:solidFill>
                  <a:srgbClr val="999999"/>
                </a:solidFill>
              </a:rPr>
              <a:t>(ex) novčanih i </a:t>
            </a:r>
            <a:r>
              <a:rPr lang="hr-HR" sz="2400" dirty="0" smtClean="0">
                <a:solidFill>
                  <a:srgbClr val="999999"/>
                </a:solidFill>
              </a:rPr>
              <a:t>kratkoročnih obvezničkih fondova</a:t>
            </a:r>
            <a:endParaRPr lang="hr-HR" sz="2400" dirty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sz="2800" dirty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56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hr-HR" sz="3200" b="1" dirty="0" smtClean="0">
                <a:solidFill>
                  <a:srgbClr val="C00000"/>
                </a:solidFill>
              </a:rPr>
              <a:t>Definicija novčanog fonda iz MMFR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2008" y="1052736"/>
            <a:ext cx="9036496" cy="5040560"/>
          </a:xfrm>
        </p:spPr>
        <p:txBody>
          <a:bodyPr>
            <a:normAutofit/>
          </a:bodyPr>
          <a:lstStyle/>
          <a:p>
            <a:pPr>
              <a:buClr>
                <a:srgbClr val="CC0000"/>
              </a:buClr>
            </a:pPr>
            <a:endParaRPr lang="hr-HR" sz="2800" dirty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007448145"/>
              </p:ext>
            </p:extLst>
          </p:nvPr>
        </p:nvGraphicFramePr>
        <p:xfrm>
          <a:off x="251520" y="1052736"/>
          <a:ext cx="8784976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5"/>
          <p:cNvSpPr txBox="1">
            <a:spLocks/>
          </p:cNvSpPr>
          <p:nvPr/>
        </p:nvSpPr>
        <p:spPr>
          <a:xfrm>
            <a:off x="72008" y="3717032"/>
            <a:ext cx="9036496" cy="2736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C0000"/>
              </a:buClr>
            </a:pPr>
            <a:r>
              <a:rPr lang="hr-HR" sz="2800" u="sng" dirty="0" smtClean="0">
                <a:solidFill>
                  <a:srgbClr val="999999"/>
                </a:solidFill>
              </a:rPr>
              <a:t>MMFR:</a:t>
            </a:r>
            <a:r>
              <a:rPr lang="hr-HR" sz="2800" dirty="0" smtClean="0">
                <a:solidFill>
                  <a:srgbClr val="999999"/>
                </a:solidFill>
              </a:rPr>
              <a:t> </a:t>
            </a:r>
          </a:p>
          <a:p>
            <a:pPr lvl="1">
              <a:spcAft>
                <a:spcPts val="600"/>
              </a:spcAft>
              <a:buClr>
                <a:srgbClr val="CC0000"/>
              </a:buClr>
            </a:pPr>
            <a:r>
              <a:rPr lang="hr-HR" sz="2000" dirty="0">
                <a:solidFill>
                  <a:srgbClr val="999999"/>
                </a:solidFill>
              </a:rPr>
              <a:t>C</a:t>
            </a:r>
            <a:r>
              <a:rPr lang="hr-HR" sz="2000" dirty="0" smtClean="0">
                <a:solidFill>
                  <a:srgbClr val="999999"/>
                </a:solidFill>
              </a:rPr>
              <a:t>ilj nuđenja prinosa u skladu sa stopama na tržištu novca treba promatrati </a:t>
            </a:r>
            <a:r>
              <a:rPr lang="hr-HR" sz="2000" i="1" u="sng" dirty="0" smtClean="0">
                <a:solidFill>
                  <a:srgbClr val="999999"/>
                </a:solidFill>
              </a:rPr>
              <a:t>u širem smislu</a:t>
            </a:r>
          </a:p>
          <a:p>
            <a:pPr lvl="1">
              <a:buClr>
                <a:srgbClr val="CC0000"/>
              </a:buClr>
            </a:pPr>
            <a:r>
              <a:rPr lang="hr-HR" sz="2000" dirty="0">
                <a:solidFill>
                  <a:srgbClr val="999999"/>
                </a:solidFill>
              </a:rPr>
              <a:t>P</a:t>
            </a:r>
            <a:r>
              <a:rPr lang="hr-HR" sz="2000" dirty="0" smtClean="0">
                <a:solidFill>
                  <a:srgbClr val="999999"/>
                </a:solidFill>
              </a:rPr>
              <a:t>rinos </a:t>
            </a:r>
            <a:r>
              <a:rPr lang="hr-HR" sz="2000" i="1" u="sng" dirty="0" smtClean="0">
                <a:solidFill>
                  <a:srgbClr val="999999"/>
                </a:solidFill>
              </a:rPr>
              <a:t>ne treba biti savršeno usklađen</a:t>
            </a:r>
            <a:r>
              <a:rPr lang="hr-HR" sz="2000" dirty="0" smtClean="0">
                <a:solidFill>
                  <a:srgbClr val="999999"/>
                </a:solidFill>
              </a:rPr>
              <a:t> sa stopama</a:t>
            </a:r>
            <a:r>
              <a:rPr lang="hr-HR" sz="2000" dirty="0">
                <a:solidFill>
                  <a:srgbClr val="999999"/>
                </a:solidFill>
              </a:rPr>
              <a:t> na tržištu novca </a:t>
            </a: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42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5456" y="188640"/>
            <a:ext cx="8229600" cy="778098"/>
          </a:xfrm>
        </p:spPr>
        <p:txBody>
          <a:bodyPr>
            <a:normAutofit/>
          </a:bodyPr>
          <a:lstStyle/>
          <a:p>
            <a:r>
              <a:rPr lang="hr-HR" sz="3200" b="1" dirty="0" smtClean="0">
                <a:solidFill>
                  <a:srgbClr val="C00000"/>
                </a:solidFill>
              </a:rPr>
              <a:t>Kvantitativne analize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2008" y="1052736"/>
            <a:ext cx="9036496" cy="53285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CC0000"/>
              </a:buClr>
            </a:pPr>
            <a:r>
              <a:rPr lang="hr-HR" sz="2800" dirty="0" err="1" smtClean="0">
                <a:solidFill>
                  <a:srgbClr val="999999"/>
                </a:solidFill>
              </a:rPr>
              <a:t>Hanfa</a:t>
            </a:r>
            <a:r>
              <a:rPr lang="hr-HR" sz="2800" dirty="0" smtClean="0">
                <a:solidFill>
                  <a:srgbClr val="999999"/>
                </a:solidFill>
              </a:rPr>
              <a:t> mjesečno provodi kvantitativne analize s ciljem utvrđivanja je li poslovanje određenih fondova potencijalno usklađeno s definicijom novčanih fondova iz MMFR</a:t>
            </a:r>
          </a:p>
          <a:p>
            <a:pPr>
              <a:buClr>
                <a:srgbClr val="CC0000"/>
              </a:buClr>
            </a:pPr>
            <a:r>
              <a:rPr lang="hr-HR" sz="2800" u="sng" dirty="0" smtClean="0">
                <a:solidFill>
                  <a:srgbClr val="999999"/>
                </a:solidFill>
              </a:rPr>
              <a:t>Predmet kvantitativnih analiza</a:t>
            </a:r>
            <a:r>
              <a:rPr lang="hr-HR" sz="2800" dirty="0" smtClean="0">
                <a:solidFill>
                  <a:srgbClr val="999999"/>
                </a:solidFill>
              </a:rPr>
              <a:t> su barem:</a:t>
            </a:r>
          </a:p>
          <a:p>
            <a:pPr lvl="1">
              <a:buClr>
                <a:srgbClr val="CC0000"/>
              </a:buClr>
            </a:pPr>
            <a:r>
              <a:rPr lang="hr-HR" sz="2400" dirty="0">
                <a:solidFill>
                  <a:srgbClr val="999999"/>
                </a:solidFill>
              </a:rPr>
              <a:t>S</a:t>
            </a:r>
            <a:r>
              <a:rPr lang="hr-HR" sz="2400" dirty="0" smtClean="0">
                <a:solidFill>
                  <a:srgbClr val="999999"/>
                </a:solidFill>
              </a:rPr>
              <a:t>vi novčani fondovi</a:t>
            </a:r>
          </a:p>
          <a:p>
            <a:pPr lvl="1">
              <a:buClr>
                <a:srgbClr val="CC0000"/>
              </a:buClr>
            </a:pPr>
            <a:r>
              <a:rPr lang="hr-HR" sz="2400" dirty="0">
                <a:solidFill>
                  <a:srgbClr val="999999"/>
                </a:solidFill>
              </a:rPr>
              <a:t>S</a:t>
            </a:r>
            <a:r>
              <a:rPr lang="hr-HR" sz="2400" dirty="0" smtClean="0">
                <a:solidFill>
                  <a:srgbClr val="999999"/>
                </a:solidFill>
              </a:rPr>
              <a:t>vi obveznički fondovi</a:t>
            </a:r>
          </a:p>
          <a:p>
            <a:pPr lvl="2">
              <a:buClr>
                <a:srgbClr val="CC0000"/>
              </a:buClr>
            </a:pPr>
            <a:r>
              <a:rPr lang="hr-HR" sz="2000" dirty="0">
                <a:solidFill>
                  <a:srgbClr val="999999"/>
                </a:solidFill>
              </a:rPr>
              <a:t>koji </a:t>
            </a:r>
            <a:r>
              <a:rPr lang="hr-HR" sz="2000" dirty="0" smtClean="0">
                <a:solidFill>
                  <a:srgbClr val="999999"/>
                </a:solidFill>
              </a:rPr>
              <a:t>su u prospektima </a:t>
            </a:r>
            <a:r>
              <a:rPr lang="hr-HR" sz="2000" i="1" u="sng" dirty="0">
                <a:solidFill>
                  <a:srgbClr val="999999"/>
                </a:solidFill>
              </a:rPr>
              <a:t>jasno</a:t>
            </a:r>
            <a:r>
              <a:rPr lang="hr-HR" sz="2000" dirty="0">
                <a:solidFill>
                  <a:srgbClr val="999999"/>
                </a:solidFill>
              </a:rPr>
              <a:t> </a:t>
            </a:r>
            <a:r>
              <a:rPr lang="hr-HR" sz="2000" dirty="0" smtClean="0">
                <a:solidFill>
                  <a:srgbClr val="999999"/>
                </a:solidFill>
              </a:rPr>
              <a:t>definirali </a:t>
            </a:r>
            <a:r>
              <a:rPr lang="hr-HR" sz="2000" dirty="0">
                <a:solidFill>
                  <a:srgbClr val="999999"/>
                </a:solidFill>
              </a:rPr>
              <a:t>da </a:t>
            </a:r>
            <a:r>
              <a:rPr lang="hr-HR" sz="2000" dirty="0" smtClean="0">
                <a:solidFill>
                  <a:srgbClr val="999999"/>
                </a:solidFill>
              </a:rPr>
              <a:t>se </a:t>
            </a:r>
            <a:r>
              <a:rPr lang="hr-HR" sz="2000" dirty="0">
                <a:solidFill>
                  <a:srgbClr val="999999"/>
                </a:solidFill>
              </a:rPr>
              <a:t>predmetni fond </a:t>
            </a:r>
            <a:r>
              <a:rPr lang="hr-HR" sz="2000" dirty="0" smtClean="0">
                <a:solidFill>
                  <a:srgbClr val="999999"/>
                </a:solidFill>
              </a:rPr>
              <a:t>klasificira </a:t>
            </a:r>
            <a:r>
              <a:rPr lang="hr-HR" sz="2000" dirty="0">
                <a:solidFill>
                  <a:srgbClr val="999999"/>
                </a:solidFill>
              </a:rPr>
              <a:t>kao </a:t>
            </a:r>
            <a:r>
              <a:rPr lang="hr-HR" sz="2000" i="1" dirty="0">
                <a:solidFill>
                  <a:srgbClr val="999999"/>
                </a:solidFill>
              </a:rPr>
              <a:t>kratkoročni obveznički </a:t>
            </a:r>
            <a:r>
              <a:rPr lang="hr-HR" sz="2000" i="1" dirty="0" smtClean="0">
                <a:solidFill>
                  <a:srgbClr val="999999"/>
                </a:solidFill>
              </a:rPr>
              <a:t>fond </a:t>
            </a:r>
            <a:r>
              <a:rPr lang="hr-HR" sz="2000" dirty="0" smtClean="0">
                <a:solidFill>
                  <a:srgbClr val="999999"/>
                </a:solidFill>
              </a:rPr>
              <a:t>ili</a:t>
            </a:r>
          </a:p>
          <a:p>
            <a:pPr lvl="2">
              <a:spcAft>
                <a:spcPts val="600"/>
              </a:spcAft>
              <a:buClr>
                <a:srgbClr val="CC0000"/>
              </a:buClr>
            </a:pPr>
            <a:r>
              <a:rPr lang="hr-HR" sz="2000" dirty="0" smtClean="0">
                <a:solidFill>
                  <a:srgbClr val="999999"/>
                </a:solidFill>
              </a:rPr>
              <a:t>čija </a:t>
            </a:r>
            <a:r>
              <a:rPr lang="hr-HR" sz="2000" dirty="0">
                <a:solidFill>
                  <a:srgbClr val="999999"/>
                </a:solidFill>
              </a:rPr>
              <a:t>strategija ulaganja upućuje na to da je predmetni fond </a:t>
            </a:r>
            <a:r>
              <a:rPr lang="hr-HR" sz="2000" i="1" u="sng" dirty="0">
                <a:solidFill>
                  <a:srgbClr val="999999"/>
                </a:solidFill>
              </a:rPr>
              <a:t>moguće</a:t>
            </a:r>
            <a:r>
              <a:rPr lang="hr-HR" sz="2000" dirty="0">
                <a:solidFill>
                  <a:srgbClr val="999999"/>
                </a:solidFill>
              </a:rPr>
              <a:t> klasificirati kao </a:t>
            </a:r>
            <a:r>
              <a:rPr lang="hr-HR" sz="2000" i="1" dirty="0">
                <a:solidFill>
                  <a:srgbClr val="999999"/>
                </a:solidFill>
              </a:rPr>
              <a:t>kratkoročni obveznički </a:t>
            </a:r>
            <a:r>
              <a:rPr lang="hr-HR" sz="2000" i="1" dirty="0" smtClean="0">
                <a:solidFill>
                  <a:srgbClr val="999999"/>
                </a:solidFill>
              </a:rPr>
              <a:t>fond</a:t>
            </a:r>
            <a:endParaRPr lang="hr-HR" i="1" dirty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63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5456" y="346646"/>
            <a:ext cx="8229600" cy="778098"/>
          </a:xfrm>
        </p:spPr>
        <p:txBody>
          <a:bodyPr>
            <a:noAutofit/>
          </a:bodyPr>
          <a:lstStyle/>
          <a:p>
            <a:r>
              <a:rPr lang="hr-HR" sz="3200" b="1" dirty="0" smtClean="0">
                <a:solidFill>
                  <a:srgbClr val="C00000"/>
                </a:solidFill>
              </a:rPr>
              <a:t>Pokazatelji i aktivnosti </a:t>
            </a:r>
            <a:r>
              <a:rPr lang="hr-HR" sz="3200" b="1" dirty="0" err="1" smtClean="0">
                <a:solidFill>
                  <a:srgbClr val="C00000"/>
                </a:solidFill>
              </a:rPr>
              <a:t>Hanfe</a:t>
            </a:r>
            <a:r>
              <a:rPr lang="hr-HR" sz="3200" b="1" dirty="0" smtClean="0">
                <a:solidFill>
                  <a:srgbClr val="C00000"/>
                </a:solidFill>
              </a:rPr>
              <a:t> u slučaju aktiviranih pokazatelja</a:t>
            </a:r>
            <a:endParaRPr lang="hr-HR" sz="3200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2008" y="1196752"/>
            <a:ext cx="9036496" cy="5400600"/>
          </a:xfrm>
        </p:spPr>
        <p:txBody>
          <a:bodyPr>
            <a:normAutofit lnSpcReduction="10000"/>
          </a:bodyPr>
          <a:lstStyle/>
          <a:p>
            <a:pPr>
              <a:buClr>
                <a:srgbClr val="CC0000"/>
              </a:buClr>
            </a:pPr>
            <a:r>
              <a:rPr lang="hr-HR" sz="2400" dirty="0" smtClean="0">
                <a:solidFill>
                  <a:srgbClr val="999999"/>
                </a:solidFill>
              </a:rPr>
              <a:t>Pokazatelji ranog upozorenja* (</a:t>
            </a:r>
            <a:r>
              <a:rPr lang="hr-HR" sz="2400" dirty="0" err="1" smtClean="0">
                <a:solidFill>
                  <a:srgbClr val="999999"/>
                </a:solidFill>
              </a:rPr>
              <a:t>eng</a:t>
            </a:r>
            <a:r>
              <a:rPr lang="hr-HR" sz="2400" dirty="0" smtClean="0">
                <a:solidFill>
                  <a:srgbClr val="999999"/>
                </a:solidFill>
              </a:rPr>
              <a:t>. </a:t>
            </a:r>
            <a:r>
              <a:rPr lang="hr-HR" sz="2400" i="1" dirty="0" err="1">
                <a:solidFill>
                  <a:srgbClr val="999999"/>
                </a:solidFill>
              </a:rPr>
              <a:t>E</a:t>
            </a:r>
            <a:r>
              <a:rPr lang="hr-HR" sz="2400" i="1" dirty="0" err="1" smtClean="0">
                <a:solidFill>
                  <a:srgbClr val="999999"/>
                </a:solidFill>
              </a:rPr>
              <a:t>arly</a:t>
            </a:r>
            <a:r>
              <a:rPr lang="hr-HR" sz="2400" i="1" dirty="0" smtClean="0">
                <a:solidFill>
                  <a:srgbClr val="999999"/>
                </a:solidFill>
              </a:rPr>
              <a:t> </a:t>
            </a:r>
            <a:r>
              <a:rPr lang="hr-HR" sz="2400" i="1" dirty="0" err="1" smtClean="0">
                <a:solidFill>
                  <a:srgbClr val="999999"/>
                </a:solidFill>
              </a:rPr>
              <a:t>Warning</a:t>
            </a:r>
            <a:r>
              <a:rPr lang="hr-HR" sz="2400" i="1" dirty="0" smtClean="0">
                <a:solidFill>
                  <a:srgbClr val="999999"/>
                </a:solidFill>
              </a:rPr>
              <a:t> </a:t>
            </a:r>
            <a:r>
              <a:rPr lang="hr-HR" sz="2400" i="1" dirty="0" err="1" smtClean="0">
                <a:solidFill>
                  <a:srgbClr val="999999"/>
                </a:solidFill>
              </a:rPr>
              <a:t>Signals</a:t>
            </a:r>
            <a:r>
              <a:rPr lang="hr-HR" sz="2400" dirty="0" smtClean="0">
                <a:solidFill>
                  <a:srgbClr val="999999"/>
                </a:solidFill>
              </a:rPr>
              <a:t>; dalje: pokazatelji):</a:t>
            </a:r>
          </a:p>
          <a:p>
            <a:pPr marL="971550" lvl="1" indent="-457200">
              <a:buClr>
                <a:srgbClr val="CC0000"/>
              </a:buClr>
              <a:buFont typeface="+mj-lt"/>
              <a:buAutoNum type="arabicPeriod"/>
            </a:pPr>
            <a:r>
              <a:rPr lang="hr-HR" sz="2400" b="1" i="1" u="sng" dirty="0">
                <a:solidFill>
                  <a:srgbClr val="999999"/>
                </a:solidFill>
              </a:rPr>
              <a:t>Pokazatelj ulaganja u kratkoročnu </a:t>
            </a:r>
            <a:r>
              <a:rPr lang="hr-HR" sz="2400" b="1" i="1" u="sng" dirty="0" smtClean="0">
                <a:solidFill>
                  <a:srgbClr val="999999"/>
                </a:solidFill>
              </a:rPr>
              <a:t>imovinu </a:t>
            </a:r>
          </a:p>
          <a:p>
            <a:pPr marL="971550" lvl="1" indent="-457200">
              <a:spcAft>
                <a:spcPts val="600"/>
              </a:spcAft>
              <a:buClr>
                <a:srgbClr val="CC0000"/>
              </a:buClr>
              <a:buFont typeface="+mj-lt"/>
              <a:buAutoNum type="arabicPeriod"/>
            </a:pPr>
            <a:r>
              <a:rPr lang="hr-HR" sz="2400" b="1" i="1" u="sng" dirty="0" smtClean="0">
                <a:solidFill>
                  <a:srgbClr val="999999"/>
                </a:solidFill>
              </a:rPr>
              <a:t>Pokazatelj </a:t>
            </a:r>
            <a:r>
              <a:rPr lang="hr-HR" sz="2400" b="1" i="1" u="sng" dirty="0">
                <a:solidFill>
                  <a:srgbClr val="999999"/>
                </a:solidFill>
              </a:rPr>
              <a:t>nuđenja i ostvarivanja prinosa u skladu sa stopama na tržištu </a:t>
            </a:r>
            <a:r>
              <a:rPr lang="hr-HR" sz="2400" b="1" i="1" u="sng" dirty="0" smtClean="0">
                <a:solidFill>
                  <a:srgbClr val="999999"/>
                </a:solidFill>
              </a:rPr>
              <a:t>novca</a:t>
            </a:r>
            <a:endParaRPr lang="hr-HR" sz="2000" i="1" u="sng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r>
              <a:rPr lang="hr-HR" sz="2400" dirty="0" smtClean="0">
                <a:solidFill>
                  <a:srgbClr val="999999"/>
                </a:solidFill>
              </a:rPr>
              <a:t>Ako su pokazatelji aktivirani</a:t>
            </a:r>
            <a:r>
              <a:rPr lang="hr-HR" sz="2400" dirty="0" smtClean="0">
                <a:solidFill>
                  <a:srgbClr val="068466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☑</a:t>
            </a:r>
            <a:r>
              <a:rPr lang="hr-HR" sz="2400" dirty="0" smtClean="0">
                <a:solidFill>
                  <a:srgbClr val="999999"/>
                </a:solidFill>
              </a:rPr>
              <a:t>, </a:t>
            </a:r>
            <a:r>
              <a:rPr lang="hr-HR" sz="2400" dirty="0" err="1">
                <a:solidFill>
                  <a:srgbClr val="999999"/>
                </a:solidFill>
              </a:rPr>
              <a:t>Hanfa</a:t>
            </a:r>
            <a:r>
              <a:rPr lang="hr-HR" sz="2400" dirty="0">
                <a:solidFill>
                  <a:srgbClr val="999999"/>
                </a:solidFill>
              </a:rPr>
              <a:t> pojačano nadzire poslovanje </a:t>
            </a:r>
            <a:r>
              <a:rPr lang="hr-HR" sz="2400" dirty="0" smtClean="0">
                <a:solidFill>
                  <a:srgbClr val="999999"/>
                </a:solidFill>
              </a:rPr>
              <a:t>fonda</a:t>
            </a:r>
          </a:p>
          <a:p>
            <a:pPr>
              <a:buClr>
                <a:srgbClr val="CC0000"/>
              </a:buClr>
            </a:pPr>
            <a:r>
              <a:rPr lang="hr-HR" sz="2400" dirty="0" smtClean="0">
                <a:solidFill>
                  <a:srgbClr val="999999"/>
                </a:solidFill>
              </a:rPr>
              <a:t>Ako nakon toga </a:t>
            </a:r>
            <a:r>
              <a:rPr lang="hr-HR" sz="2400" dirty="0" err="1" smtClean="0">
                <a:solidFill>
                  <a:srgbClr val="999999"/>
                </a:solidFill>
              </a:rPr>
              <a:t>Hanfa</a:t>
            </a:r>
            <a:r>
              <a:rPr lang="hr-HR" sz="2400" dirty="0" smtClean="0">
                <a:solidFill>
                  <a:srgbClr val="999999"/>
                </a:solidFill>
              </a:rPr>
              <a:t> utvrdi da fond posluje kao novčani fond, Društvo je dužno </a:t>
            </a:r>
            <a:r>
              <a:rPr lang="hr-HR" sz="2400" i="1" u="sng" dirty="0" smtClean="0">
                <a:solidFill>
                  <a:srgbClr val="999999"/>
                </a:solidFill>
              </a:rPr>
              <a:t>bez </a:t>
            </a:r>
            <a:r>
              <a:rPr lang="hr-HR" sz="2400" i="1" u="sng" dirty="0">
                <a:solidFill>
                  <a:srgbClr val="999999"/>
                </a:solidFill>
              </a:rPr>
              <a:t>odgode podnijeti </a:t>
            </a:r>
            <a:r>
              <a:rPr lang="hr-HR" sz="2400" i="1" u="sng" dirty="0" smtClean="0">
                <a:solidFill>
                  <a:srgbClr val="999999"/>
                </a:solidFill>
              </a:rPr>
              <a:t>zahtjev </a:t>
            </a:r>
            <a:r>
              <a:rPr lang="hr-HR" sz="2400" i="1" u="sng" dirty="0">
                <a:solidFill>
                  <a:srgbClr val="999999"/>
                </a:solidFill>
              </a:rPr>
              <a:t>za izdavanje odobrenja za rad u skladu s </a:t>
            </a:r>
            <a:r>
              <a:rPr lang="hr-HR" sz="2400" i="1" u="sng" dirty="0" smtClean="0">
                <a:solidFill>
                  <a:srgbClr val="999999"/>
                </a:solidFill>
              </a:rPr>
              <a:t>MMFR i </a:t>
            </a:r>
            <a:r>
              <a:rPr lang="hr-HR" sz="2400" i="1" u="sng" dirty="0">
                <a:solidFill>
                  <a:srgbClr val="999999"/>
                </a:solidFill>
              </a:rPr>
              <a:t>Zakonom o provedbi </a:t>
            </a:r>
            <a:r>
              <a:rPr lang="hr-HR" sz="2400" i="1" u="sng" dirty="0" smtClean="0">
                <a:solidFill>
                  <a:srgbClr val="999999"/>
                </a:solidFill>
              </a:rPr>
              <a:t>MMFR</a:t>
            </a:r>
            <a:endParaRPr lang="hr-HR" sz="2400" i="1" u="sng" dirty="0">
              <a:solidFill>
                <a:srgbClr val="999999"/>
              </a:solidFill>
            </a:endParaRPr>
          </a:p>
          <a:p>
            <a:pPr marL="457200" lvl="1" indent="0">
              <a:buClr>
                <a:srgbClr val="CC0000"/>
              </a:buClr>
              <a:buNone/>
            </a:pPr>
            <a:endParaRPr lang="hr-HR" sz="2000" dirty="0" smtClean="0">
              <a:solidFill>
                <a:srgbClr val="999999"/>
              </a:solidFill>
            </a:endParaRPr>
          </a:p>
          <a:p>
            <a:pPr marL="457200" lvl="1" indent="0">
              <a:buClr>
                <a:srgbClr val="CC0000"/>
              </a:buClr>
              <a:buNone/>
            </a:pPr>
            <a:endParaRPr lang="hr-HR" sz="2000" dirty="0">
              <a:solidFill>
                <a:srgbClr val="999999"/>
              </a:solidFill>
            </a:endParaRPr>
          </a:p>
          <a:p>
            <a:pPr marL="0" lvl="1" indent="0">
              <a:buClr>
                <a:srgbClr val="CC0000"/>
              </a:buClr>
              <a:buNone/>
            </a:pPr>
            <a:r>
              <a:rPr lang="hr-HR" sz="1200" i="1" dirty="0">
                <a:solidFill>
                  <a:srgbClr val="999999"/>
                </a:solidFill>
              </a:rPr>
              <a:t>*U svojim nadzornim aktivnostima </a:t>
            </a:r>
            <a:r>
              <a:rPr lang="hr-HR" sz="1200" i="1" dirty="0" err="1">
                <a:solidFill>
                  <a:srgbClr val="999999"/>
                </a:solidFill>
              </a:rPr>
              <a:t>Hanfa</a:t>
            </a:r>
            <a:r>
              <a:rPr lang="hr-HR" sz="1200" i="1" dirty="0">
                <a:solidFill>
                  <a:srgbClr val="999999"/>
                </a:solidFill>
              </a:rPr>
              <a:t> </a:t>
            </a:r>
            <a:r>
              <a:rPr lang="hr-HR" sz="1200" i="1" u="sng" dirty="0">
                <a:solidFill>
                  <a:srgbClr val="999999"/>
                </a:solidFill>
              </a:rPr>
              <a:t>primarno (ali ne i isključivo)</a:t>
            </a:r>
            <a:r>
              <a:rPr lang="hr-HR" sz="1200" i="1" dirty="0">
                <a:solidFill>
                  <a:srgbClr val="999999"/>
                </a:solidFill>
              </a:rPr>
              <a:t> koristi gore definirane pokazatelje</a:t>
            </a: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38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778098"/>
          </a:xfrm>
        </p:spPr>
        <p:txBody>
          <a:bodyPr>
            <a:noAutofit/>
          </a:bodyPr>
          <a:lstStyle/>
          <a:p>
            <a:r>
              <a:rPr lang="hr-HR" sz="3200" b="1" dirty="0" smtClean="0">
                <a:solidFill>
                  <a:srgbClr val="C00000"/>
                </a:solidFill>
              </a:rPr>
              <a:t>Pokazatelj ulaganja u kratkoročnu imovinu </a:t>
            </a:r>
            <a:endParaRPr lang="hr-HR" sz="3200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2008" y="1052736"/>
            <a:ext cx="9036496" cy="504056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CC0000"/>
              </a:buClr>
            </a:pPr>
            <a:r>
              <a:rPr lang="hr-HR" sz="2800" dirty="0" smtClean="0">
                <a:solidFill>
                  <a:srgbClr val="999999"/>
                </a:solidFill>
              </a:rPr>
              <a:t>Pokazatelj temeljen na prosječnom ponderiranom trajanju (</a:t>
            </a:r>
            <a:r>
              <a:rPr lang="hr-HR" sz="2800" dirty="0" err="1" smtClean="0">
                <a:solidFill>
                  <a:srgbClr val="999999"/>
                </a:solidFill>
              </a:rPr>
              <a:t>eng</a:t>
            </a:r>
            <a:r>
              <a:rPr lang="hr-HR" sz="2800" dirty="0">
                <a:solidFill>
                  <a:srgbClr val="999999"/>
                </a:solidFill>
              </a:rPr>
              <a:t>. </a:t>
            </a:r>
            <a:r>
              <a:rPr lang="hr-HR" sz="2800" i="1" dirty="0" err="1">
                <a:solidFill>
                  <a:srgbClr val="999999"/>
                </a:solidFill>
              </a:rPr>
              <a:t>Weighted</a:t>
            </a:r>
            <a:r>
              <a:rPr lang="hr-HR" sz="2800" i="1" dirty="0">
                <a:solidFill>
                  <a:srgbClr val="999999"/>
                </a:solidFill>
              </a:rPr>
              <a:t> </a:t>
            </a:r>
            <a:r>
              <a:rPr lang="hr-HR" sz="2800" i="1" dirty="0" err="1" smtClean="0">
                <a:solidFill>
                  <a:srgbClr val="999999"/>
                </a:solidFill>
              </a:rPr>
              <a:t>Average</a:t>
            </a:r>
            <a:r>
              <a:rPr lang="hr-HR" sz="2800" i="1" dirty="0" smtClean="0">
                <a:solidFill>
                  <a:srgbClr val="999999"/>
                </a:solidFill>
              </a:rPr>
              <a:t> Life</a:t>
            </a:r>
            <a:r>
              <a:rPr lang="hr-HR" sz="2800" dirty="0">
                <a:solidFill>
                  <a:srgbClr val="999999"/>
                </a:solidFill>
              </a:rPr>
              <a:t>; dalje: WAL</a:t>
            </a:r>
            <a:r>
              <a:rPr lang="hr-HR" sz="2800" dirty="0" smtClean="0">
                <a:solidFill>
                  <a:srgbClr val="999999"/>
                </a:solidFill>
              </a:rPr>
              <a:t>)</a:t>
            </a:r>
          </a:p>
          <a:p>
            <a:pPr lvl="1">
              <a:spcAft>
                <a:spcPts val="600"/>
              </a:spcAft>
              <a:buClr>
                <a:srgbClr val="CC0000"/>
              </a:buClr>
            </a:pPr>
            <a:r>
              <a:rPr lang="hr-HR" sz="2400" dirty="0">
                <a:solidFill>
                  <a:srgbClr val="999999"/>
                </a:solidFill>
              </a:rPr>
              <a:t>i</a:t>
            </a:r>
            <a:r>
              <a:rPr lang="hr-HR" sz="2400" dirty="0" smtClean="0">
                <a:solidFill>
                  <a:srgbClr val="999999"/>
                </a:solidFill>
              </a:rPr>
              <a:t>zračunava se kao ponderirano </a:t>
            </a:r>
            <a:r>
              <a:rPr lang="hr-HR" sz="2400" dirty="0">
                <a:solidFill>
                  <a:srgbClr val="999999"/>
                </a:solidFill>
              </a:rPr>
              <a:t>prosječno preostalo razdoblje do ugovorenog dospijeća za svu imovinu fonda s dospijećem, ponderirano udjelom svake pojedine imovine fonda s dospijećem u ukupnoj imovini fonda s dospijećem.</a:t>
            </a:r>
          </a:p>
          <a:p>
            <a:pPr marL="0" indent="0">
              <a:buClr>
                <a:srgbClr val="CC0000"/>
              </a:buClr>
              <a:buNone/>
            </a:pPr>
            <a:endParaRPr lang="hr-HR" sz="2800" dirty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7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752" y="188640"/>
            <a:ext cx="9036496" cy="778098"/>
          </a:xfrm>
        </p:spPr>
        <p:txBody>
          <a:bodyPr>
            <a:noAutofit/>
          </a:bodyPr>
          <a:lstStyle/>
          <a:p>
            <a:r>
              <a:rPr lang="hr-HR" sz="3200" b="1" dirty="0" smtClean="0">
                <a:solidFill>
                  <a:srgbClr val="C00000"/>
                </a:solidFill>
              </a:rPr>
              <a:t>Pokazatelj nuđenja i ostvarivanja prinosa u skladu sa stopama na </a:t>
            </a:r>
            <a:r>
              <a:rPr lang="hr-HR" sz="3200" b="1" smtClean="0">
                <a:solidFill>
                  <a:srgbClr val="C00000"/>
                </a:solidFill>
              </a:rPr>
              <a:t>tržištu novca</a:t>
            </a:r>
            <a:endParaRPr lang="hr-HR" sz="3200" b="1" dirty="0" smtClean="0">
              <a:solidFill>
                <a:srgbClr val="C00000"/>
              </a:solidFill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idx="1"/>
          </p:nvPr>
        </p:nvSpPr>
        <p:spPr>
          <a:xfrm>
            <a:off x="53752" y="1124744"/>
            <a:ext cx="9036496" cy="5328592"/>
          </a:xfrm>
        </p:spPr>
        <p:txBody>
          <a:bodyPr>
            <a:normAutofit/>
          </a:bodyPr>
          <a:lstStyle/>
          <a:p>
            <a:pPr>
              <a:buClr>
                <a:srgbClr val="CC0000"/>
              </a:buClr>
            </a:pPr>
            <a:r>
              <a:rPr lang="hr-HR" sz="2800" dirty="0" err="1" smtClean="0">
                <a:solidFill>
                  <a:srgbClr val="999999"/>
                </a:solidFill>
              </a:rPr>
              <a:t>Hanfa</a:t>
            </a:r>
            <a:r>
              <a:rPr lang="hr-HR" sz="2800" dirty="0" smtClean="0">
                <a:solidFill>
                  <a:srgbClr val="999999"/>
                </a:solidFill>
              </a:rPr>
              <a:t> utvrđuje referentne vrijednosti stopa na tržištu novca</a:t>
            </a:r>
          </a:p>
          <a:p>
            <a:pPr>
              <a:buClr>
                <a:srgbClr val="CC0000"/>
              </a:buClr>
            </a:pPr>
            <a:r>
              <a:rPr lang="hr-HR" sz="2800" dirty="0" smtClean="0">
                <a:solidFill>
                  <a:srgbClr val="999999"/>
                </a:solidFill>
              </a:rPr>
              <a:t>Pokazatelj temeljen na:</a:t>
            </a:r>
          </a:p>
          <a:p>
            <a:pPr lvl="1">
              <a:buClr>
                <a:srgbClr val="CC0000"/>
              </a:buClr>
            </a:pPr>
            <a:r>
              <a:rPr lang="hr-HR" sz="2400" i="1" dirty="0" err="1">
                <a:solidFill>
                  <a:srgbClr val="999999"/>
                </a:solidFill>
              </a:rPr>
              <a:t>Tracking</a:t>
            </a:r>
            <a:r>
              <a:rPr lang="hr-HR" sz="2400" i="1" dirty="0">
                <a:solidFill>
                  <a:srgbClr val="999999"/>
                </a:solidFill>
              </a:rPr>
              <a:t> </a:t>
            </a:r>
            <a:r>
              <a:rPr lang="hr-HR" sz="2400" i="1" dirty="0" err="1">
                <a:solidFill>
                  <a:srgbClr val="999999"/>
                </a:solidFill>
              </a:rPr>
              <a:t>Error</a:t>
            </a:r>
            <a:r>
              <a:rPr lang="hr-HR" sz="2400" dirty="0">
                <a:solidFill>
                  <a:srgbClr val="999999"/>
                </a:solidFill>
              </a:rPr>
              <a:t>-u </a:t>
            </a:r>
          </a:p>
          <a:p>
            <a:pPr lvl="2">
              <a:buClr>
                <a:srgbClr val="CC0000"/>
              </a:buClr>
            </a:pPr>
            <a:r>
              <a:rPr lang="hr-HR" sz="2000" dirty="0">
                <a:solidFill>
                  <a:srgbClr val="999999"/>
                </a:solidFill>
              </a:rPr>
              <a:t>razlika ostvarenog ili procijenjenog</a:t>
            </a:r>
            <a:r>
              <a:rPr lang="hr-HR" sz="2000" dirty="0" smtClean="0">
                <a:solidFill>
                  <a:srgbClr val="999999"/>
                </a:solidFill>
              </a:rPr>
              <a:t>** </a:t>
            </a:r>
            <a:r>
              <a:rPr lang="hr-HR" sz="2000" dirty="0">
                <a:solidFill>
                  <a:srgbClr val="999999"/>
                </a:solidFill>
              </a:rPr>
              <a:t>godišnjeg prinosa i referentne vrijednosti za svaki dan</a:t>
            </a:r>
          </a:p>
          <a:p>
            <a:pPr lvl="1">
              <a:buClr>
                <a:srgbClr val="CC0000"/>
              </a:buClr>
            </a:pPr>
            <a:r>
              <a:rPr lang="hr-HR" sz="2400" i="1" dirty="0" err="1">
                <a:solidFill>
                  <a:srgbClr val="999999"/>
                </a:solidFill>
              </a:rPr>
              <a:t>Tracking</a:t>
            </a:r>
            <a:r>
              <a:rPr lang="hr-HR" sz="2400" i="1" dirty="0">
                <a:solidFill>
                  <a:srgbClr val="999999"/>
                </a:solidFill>
              </a:rPr>
              <a:t> </a:t>
            </a:r>
            <a:r>
              <a:rPr lang="hr-HR" sz="2400" i="1" dirty="0" err="1">
                <a:solidFill>
                  <a:srgbClr val="999999"/>
                </a:solidFill>
              </a:rPr>
              <a:t>Error</a:t>
            </a:r>
            <a:r>
              <a:rPr lang="hr-HR" sz="2400" i="1" dirty="0">
                <a:solidFill>
                  <a:srgbClr val="999999"/>
                </a:solidFill>
              </a:rPr>
              <a:t> </a:t>
            </a:r>
            <a:r>
              <a:rPr lang="hr-HR" sz="2400" i="1" dirty="0" err="1">
                <a:solidFill>
                  <a:srgbClr val="999999"/>
                </a:solidFill>
              </a:rPr>
              <a:t>Volatility</a:t>
            </a:r>
            <a:r>
              <a:rPr lang="hr-HR" sz="2400" dirty="0">
                <a:solidFill>
                  <a:srgbClr val="999999"/>
                </a:solidFill>
              </a:rPr>
              <a:t>-u</a:t>
            </a:r>
          </a:p>
          <a:p>
            <a:pPr lvl="2">
              <a:buClr>
                <a:srgbClr val="CC0000"/>
              </a:buClr>
            </a:pPr>
            <a:r>
              <a:rPr lang="hr-HR" sz="2000" dirty="0">
                <a:solidFill>
                  <a:srgbClr val="999999"/>
                </a:solidFill>
              </a:rPr>
              <a:t>standardna devijacija </a:t>
            </a:r>
            <a:r>
              <a:rPr lang="hr-HR" sz="2000" i="1" dirty="0" err="1">
                <a:solidFill>
                  <a:srgbClr val="999999"/>
                </a:solidFill>
              </a:rPr>
              <a:t>Tracking</a:t>
            </a:r>
            <a:r>
              <a:rPr lang="hr-HR" sz="2000" i="1" dirty="0">
                <a:solidFill>
                  <a:srgbClr val="999999"/>
                </a:solidFill>
              </a:rPr>
              <a:t> </a:t>
            </a:r>
            <a:r>
              <a:rPr lang="hr-HR" sz="2000" i="1" dirty="0" err="1">
                <a:solidFill>
                  <a:srgbClr val="999999"/>
                </a:solidFill>
              </a:rPr>
              <a:t>Errora</a:t>
            </a:r>
            <a:r>
              <a:rPr lang="hr-HR" sz="2000" i="1" dirty="0">
                <a:solidFill>
                  <a:srgbClr val="999999"/>
                </a:solidFill>
              </a:rPr>
              <a:t> </a:t>
            </a:r>
            <a:r>
              <a:rPr lang="hr-HR" sz="2000" dirty="0">
                <a:solidFill>
                  <a:srgbClr val="999999"/>
                </a:solidFill>
              </a:rPr>
              <a:t>izračunata na</a:t>
            </a:r>
            <a:r>
              <a:rPr lang="hr-HR" sz="2000" i="1" dirty="0">
                <a:solidFill>
                  <a:srgbClr val="999999"/>
                </a:solidFill>
              </a:rPr>
              <a:t> </a:t>
            </a:r>
            <a:r>
              <a:rPr lang="hr-HR" sz="2000" dirty="0">
                <a:solidFill>
                  <a:srgbClr val="999999"/>
                </a:solidFill>
              </a:rPr>
              <a:t>svaki dan na podacima za </a:t>
            </a:r>
            <a:r>
              <a:rPr lang="hr-HR" sz="2000" dirty="0" smtClean="0">
                <a:solidFill>
                  <a:srgbClr val="999999"/>
                </a:solidFill>
              </a:rPr>
              <a:t>određeni vremenski period</a:t>
            </a:r>
            <a:endParaRPr lang="hr-HR" sz="2000" dirty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endParaRPr lang="hr-HR" dirty="0">
              <a:solidFill>
                <a:srgbClr val="999999"/>
              </a:solidFill>
            </a:endParaRPr>
          </a:p>
          <a:p>
            <a:pPr marL="0" lvl="1" indent="0">
              <a:buClr>
                <a:srgbClr val="CC0000"/>
              </a:buClr>
              <a:buNone/>
            </a:pPr>
            <a:r>
              <a:rPr lang="hr-HR" sz="1200" i="1" dirty="0" smtClean="0">
                <a:solidFill>
                  <a:srgbClr val="999999"/>
                </a:solidFill>
              </a:rPr>
              <a:t>**U slučaju </a:t>
            </a:r>
            <a:r>
              <a:rPr lang="hr-HR" sz="1200" i="1" dirty="0">
                <a:solidFill>
                  <a:srgbClr val="999999"/>
                </a:solidFill>
              </a:rPr>
              <a:t>da ne postoje podaci o ostvarenim godišnjim prinosima fonda (npr. osnivanje fonda)</a:t>
            </a:r>
          </a:p>
        </p:txBody>
      </p:sp>
    </p:spTree>
    <p:extLst>
      <p:ext uri="{BB962C8B-B14F-4D97-AF65-F5344CB8AC3E}">
        <p14:creationId xmlns:p14="http://schemas.microsoft.com/office/powerpoint/2010/main" val="18850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752" y="188640"/>
            <a:ext cx="9036496" cy="778098"/>
          </a:xfrm>
        </p:spPr>
        <p:txBody>
          <a:bodyPr>
            <a:noAutofit/>
          </a:bodyPr>
          <a:lstStyle/>
          <a:p>
            <a:r>
              <a:rPr lang="hr-HR" sz="3200" b="1" dirty="0" smtClean="0">
                <a:solidFill>
                  <a:srgbClr val="C00000"/>
                </a:solidFill>
              </a:rPr>
              <a:t>Završne odredbe</a:t>
            </a:r>
          </a:p>
        </p:txBody>
      </p:sp>
      <p:sp>
        <p:nvSpPr>
          <p:cNvPr id="7" name="Content Placeholder 5"/>
          <p:cNvSpPr>
            <a:spLocks noGrp="1"/>
          </p:cNvSpPr>
          <p:nvPr>
            <p:ph idx="1"/>
          </p:nvPr>
        </p:nvSpPr>
        <p:spPr>
          <a:xfrm>
            <a:off x="53752" y="1124744"/>
            <a:ext cx="9036496" cy="5328592"/>
          </a:xfrm>
        </p:spPr>
        <p:txBody>
          <a:bodyPr>
            <a:normAutofit/>
          </a:bodyPr>
          <a:lstStyle/>
          <a:p>
            <a:pPr>
              <a:buClr>
                <a:srgbClr val="CC0000"/>
              </a:buClr>
            </a:pPr>
            <a:r>
              <a:rPr lang="hr-HR" sz="2800" dirty="0" err="1">
                <a:solidFill>
                  <a:srgbClr val="999999"/>
                </a:solidFill>
              </a:rPr>
              <a:t>Hanfa</a:t>
            </a:r>
            <a:r>
              <a:rPr lang="hr-HR" sz="2800" dirty="0">
                <a:solidFill>
                  <a:srgbClr val="999999"/>
                </a:solidFill>
              </a:rPr>
              <a:t> preispituje metodologiju utvrđivanja pokazatelja </a:t>
            </a:r>
            <a:r>
              <a:rPr lang="hr-HR" sz="2800" dirty="0" smtClean="0">
                <a:solidFill>
                  <a:srgbClr val="999999"/>
                </a:solidFill>
              </a:rPr>
              <a:t>najmanje </a:t>
            </a:r>
            <a:r>
              <a:rPr lang="hr-HR" sz="2800" dirty="0">
                <a:solidFill>
                  <a:srgbClr val="999999"/>
                </a:solidFill>
              </a:rPr>
              <a:t>jednom godišnje </a:t>
            </a:r>
            <a:endParaRPr lang="hr-HR" sz="2800" dirty="0" smtClean="0">
              <a:solidFill>
                <a:srgbClr val="999999"/>
              </a:solidFill>
            </a:endParaRPr>
          </a:p>
          <a:p>
            <a:pPr>
              <a:buClr>
                <a:srgbClr val="CC0000"/>
              </a:buClr>
            </a:pPr>
            <a:r>
              <a:rPr lang="hr-HR" sz="2800" dirty="0" err="1" smtClean="0">
                <a:solidFill>
                  <a:srgbClr val="999999"/>
                </a:solidFill>
              </a:rPr>
              <a:t>Hanfa</a:t>
            </a:r>
            <a:r>
              <a:rPr lang="hr-HR" sz="2800" dirty="0" smtClean="0">
                <a:solidFill>
                  <a:srgbClr val="999999"/>
                </a:solidFill>
              </a:rPr>
              <a:t> po potrebi ažurira metodologiju utvrđivanja pokazatelja </a:t>
            </a:r>
          </a:p>
        </p:txBody>
      </p:sp>
    </p:spTree>
    <p:extLst>
      <p:ext uri="{BB962C8B-B14F-4D97-AF65-F5344CB8AC3E}">
        <p14:creationId xmlns:p14="http://schemas.microsoft.com/office/powerpoint/2010/main" val="326019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 Point Hanfa2">
  <a:themeElements>
    <a:clrScheme name="hanfa">
      <a:dk1>
        <a:srgbClr val="999999"/>
      </a:dk1>
      <a:lt1>
        <a:sysClr val="window" lastClr="FFFFFF"/>
      </a:lt1>
      <a:dk2>
        <a:srgbClr val="999999"/>
      </a:dk2>
      <a:lt2>
        <a:srgbClr val="EEECE1"/>
      </a:lt2>
      <a:accent1>
        <a:srgbClr val="CC0000"/>
      </a:accent1>
      <a:accent2>
        <a:srgbClr val="CC0000"/>
      </a:accent2>
      <a:accent3>
        <a:srgbClr val="CC0000"/>
      </a:accent3>
      <a:accent4>
        <a:srgbClr val="CC0000"/>
      </a:accent4>
      <a:accent5>
        <a:srgbClr val="CC0000"/>
      </a:accent5>
      <a:accent6>
        <a:srgbClr val="CC0000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hanfa">
      <a:dk1>
        <a:srgbClr val="999999"/>
      </a:dk1>
      <a:lt1>
        <a:sysClr val="window" lastClr="FFFFFF"/>
      </a:lt1>
      <a:dk2>
        <a:srgbClr val="999999"/>
      </a:dk2>
      <a:lt2>
        <a:srgbClr val="EEECE1"/>
      </a:lt2>
      <a:accent1>
        <a:srgbClr val="6E6E6E"/>
      </a:accent1>
      <a:accent2>
        <a:srgbClr val="CC0000"/>
      </a:accent2>
      <a:accent3>
        <a:srgbClr val="861316"/>
      </a:accent3>
      <a:accent4>
        <a:srgbClr val="A81C22"/>
      </a:accent4>
      <a:accent5>
        <a:srgbClr val="113F71"/>
      </a:accent5>
      <a:accent6>
        <a:srgbClr val="396A32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nterni dokument" ma:contentTypeID="0x0101009AA580FD43BEE646B3E3E9DD6CF3618F00C6F7A57617669A49AD3B293447C5E420" ma:contentTypeVersion="0" ma:contentTypeDescription="Dokument koji je samo za potrebe ljudi iz sektora I ne ide na kolegij" ma:contentTypeScope="" ma:versionID="c3b2a7a2f1b79da86465384d6927926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964A2-1C8A-4447-94C5-E184B91042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38BB3C-E0BF-441E-B756-3F89D1BC0EB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57D33B-D686-4B41-A3A9-9B9631E8EE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 Point Hanfa2</Template>
  <TotalTime>856</TotalTime>
  <Words>492</Words>
  <Application>Microsoft Office PowerPoint</Application>
  <PresentationFormat>On-screen Show (4:3)</PresentationFormat>
  <Paragraphs>74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Segoe UI Symbol</vt:lpstr>
      <vt:lpstr>Power Point Hanfa2</vt:lpstr>
      <vt:lpstr>Office Theme</vt:lpstr>
      <vt:lpstr>Metodologija utvrđivanja pokazatelja koji upućuju na potencijalno poslovanje ne-novčanih fondova u skladu s definicijom novčanih fondova iz Uredbe (EU) 2017/1131</vt:lpstr>
      <vt:lpstr>Uvod</vt:lpstr>
      <vt:lpstr>Definicija novčanog fonda iz MMFR</vt:lpstr>
      <vt:lpstr>Kvantitativne analize</vt:lpstr>
      <vt:lpstr>Pokazatelji i aktivnosti Hanfe u slučaju aktiviranih pokazatelja</vt:lpstr>
      <vt:lpstr>Pokazatelj ulaganja u kratkoročnu imovinu </vt:lpstr>
      <vt:lpstr>Pokazatelj nuđenja i ostvarivanja prinosa u skladu sa stopama na tržištu novca</vt:lpstr>
      <vt:lpstr>Završne odredbe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Helena Dretvić</dc:creator>
  <cp:lastModifiedBy>Tomislav Žižak Čerin</cp:lastModifiedBy>
  <cp:revision>67</cp:revision>
  <dcterms:created xsi:type="dcterms:W3CDTF">2013-07-05T08:50:29Z</dcterms:created>
  <dcterms:modified xsi:type="dcterms:W3CDTF">2019-04-10T11:48:26Z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0x0101009AA580FD43BEE646B3E3E9DD6CF3618F00C6F7A57617669A49AD3B293447C5E420</vt:lpwstr>
  </property>
</Properties>
</file>